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Constanti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nstanti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nstantia-italic.fntdata"/><Relationship Id="rId30" Type="http://schemas.openxmlformats.org/officeDocument/2006/relationships/font" Target="fonts/Constanti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onstanti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0dde695c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0dde695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dde695c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dde695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0dde695c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0dde695c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" type="body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-29327" y="-23060"/>
            <a:ext cx="9179354" cy="1046051"/>
            <a:chOff x="0" y="0"/>
            <a:chExt cx="2147483647" cy="2147483647"/>
          </a:xfrm>
        </p:grpSpPr>
        <p:grpSp>
          <p:nvGrpSpPr>
            <p:cNvPr id="9" name="Google Shape;9;p1"/>
            <p:cNvGrpSpPr/>
            <p:nvPr/>
          </p:nvGrpSpPr>
          <p:grpSpPr>
            <a:xfrm>
              <a:off x="0" y="0"/>
              <a:ext cx="2143205238" cy="2147483647"/>
              <a:chOff x="0" y="0"/>
              <a:chExt cx="2147483647" cy="2147483647"/>
            </a:xfrm>
          </p:grpSpPr>
          <p:pic>
            <p:nvPicPr>
              <p:cNvPr id="10" name="Google Shape;10;p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37918" y="0"/>
                <a:ext cx="2142045728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Google Shape;11;p1"/>
              <p:cNvSpPr txBox="1"/>
              <p:nvPr/>
            </p:nvSpPr>
            <p:spPr>
              <a:xfrm>
                <a:off x="0" y="913576383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2;p1"/>
            <p:cNvGrpSpPr/>
            <p:nvPr/>
          </p:nvGrpSpPr>
          <p:grpSpPr>
            <a:xfrm>
              <a:off x="1774014" y="149824440"/>
              <a:ext cx="2145709632" cy="1872805506"/>
              <a:chOff x="0" y="0"/>
              <a:chExt cx="2147483646" cy="2147483647"/>
            </a:xfrm>
          </p:grpSpPr>
          <p:pic>
            <p:nvPicPr>
              <p:cNvPr id="13" name="Google Shape;13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090" y="0"/>
                <a:ext cx="214382755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Google Shape;14;p1"/>
              <p:cNvSpPr txBox="1"/>
              <p:nvPr/>
            </p:nvSpPr>
            <p:spPr>
              <a:xfrm>
                <a:off x="0" y="1048831125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34" name="Google Shape;34;p3"/>
          <p:cNvGrpSpPr/>
          <p:nvPr/>
        </p:nvGrpSpPr>
        <p:grpSpPr>
          <a:xfrm>
            <a:off x="-29327" y="-23060"/>
            <a:ext cx="9179354" cy="1046051"/>
            <a:chOff x="0" y="0"/>
            <a:chExt cx="2147483647" cy="2147483647"/>
          </a:xfrm>
        </p:grpSpPr>
        <p:grpSp>
          <p:nvGrpSpPr>
            <p:cNvPr id="35" name="Google Shape;35;p3"/>
            <p:cNvGrpSpPr/>
            <p:nvPr/>
          </p:nvGrpSpPr>
          <p:grpSpPr>
            <a:xfrm>
              <a:off x="0" y="0"/>
              <a:ext cx="2143205238" cy="2147483647"/>
              <a:chOff x="0" y="0"/>
              <a:chExt cx="2147483647" cy="2147483647"/>
            </a:xfrm>
          </p:grpSpPr>
          <p:pic>
            <p:nvPicPr>
              <p:cNvPr id="36" name="Google Shape;36;p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37918" y="0"/>
                <a:ext cx="2142045728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Google Shape;37;p3"/>
              <p:cNvSpPr txBox="1"/>
              <p:nvPr/>
            </p:nvSpPr>
            <p:spPr>
              <a:xfrm>
                <a:off x="0" y="913576383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1774014" y="149824440"/>
              <a:ext cx="2145709632" cy="1872805506"/>
              <a:chOff x="0" y="0"/>
              <a:chExt cx="2147483646" cy="2147483647"/>
            </a:xfrm>
          </p:grpSpPr>
          <p:pic>
            <p:nvPicPr>
              <p:cNvPr id="39" name="Google Shape;39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090" y="0"/>
                <a:ext cx="214382755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" name="Google Shape;40;p3"/>
              <p:cNvSpPr txBox="1"/>
              <p:nvPr/>
            </p:nvSpPr>
            <p:spPr>
              <a:xfrm>
                <a:off x="0" y="1048831125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 C’s to a Positive Relationship </a:t>
            </a:r>
            <a:endParaRPr/>
          </a:p>
        </p:txBody>
      </p:sp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533400" y="3228536"/>
            <a:ext cx="7854600" cy="17526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Listening Skills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Eye contact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Verbal feedback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Non-verbal feedback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Asking questions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interrupting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Paying attention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Being interested</a:t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900" y="1371600"/>
            <a:ext cx="46101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Gossip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457200" y="1600200"/>
            <a:ext cx="441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b="1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Discussion Questions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gossip?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can gossip hurt people?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motivates people to gossip?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should we react when we hear gossip?</a:t>
            </a: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450975"/>
            <a:ext cx="4038600" cy="54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4294967295" type="ctrTitle"/>
          </p:nvPr>
        </p:nvSpPr>
        <p:spPr>
          <a:xfrm>
            <a:off x="-6350" y="2120900"/>
            <a:ext cx="9637712" cy="15557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Effective Communication</a:t>
            </a:r>
            <a:endParaRPr/>
          </a:p>
        </p:txBody>
      </p:sp>
      <p:sp>
        <p:nvSpPr>
          <p:cNvPr id="169" name="Google Shape;169;p23"/>
          <p:cNvSpPr txBox="1"/>
          <p:nvPr>
            <p:ph idx="1" type="subTitle"/>
          </p:nvPr>
        </p:nvSpPr>
        <p:spPr>
          <a:xfrm>
            <a:off x="0" y="38862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80"/>
              <a:buNone/>
            </a:pPr>
            <a:r>
              <a:rPr b="1" i="0" lang="en-US" sz="44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Ten Ways to be an Effective Communicator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10. Never argue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981200"/>
            <a:ext cx="6477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0" i="0" lang="en-US" sz="45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9. Smile when talking on the phone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7362" y="2057400"/>
            <a:ext cx="56292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8. Listen more than you talk</a:t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457200" y="6218237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2:1 Ratio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905000"/>
            <a:ext cx="6019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0" i="0" lang="en-US" sz="45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7. Keep the other person talking</a:t>
            </a:r>
            <a:endParaRPr/>
          </a:p>
        </p:txBody>
      </p:sp>
      <p:pic>
        <p:nvPicPr>
          <p:cNvPr id="194" name="Google Shape;19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0" y="2344737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457200" y="76200"/>
            <a:ext cx="8229600" cy="17065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0" i="0" lang="en-US" sz="45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6. There is something you can learn from everyone—find out what it is </a:t>
            </a:r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828800"/>
            <a:ext cx="6705600" cy="48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152400" y="274637"/>
            <a:ext cx="3657600" cy="6354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5. People usually just want sympathy, not advice </a:t>
            </a: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152400"/>
            <a:ext cx="4891087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1447800"/>
            <a:ext cx="8026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type="title"/>
          </p:nvPr>
        </p:nvSpPr>
        <p:spPr>
          <a:xfrm>
            <a:off x="457200" y="-228600"/>
            <a:ext cx="8229600" cy="17065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 Admit when you’re wrong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ctrTitle"/>
          </p:nvPr>
        </p:nvSpPr>
        <p:spPr>
          <a:xfrm>
            <a:off x="533400" y="2396175"/>
            <a:ext cx="7851600" cy="18288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Cooperation: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together for the good of all</a:t>
            </a:r>
            <a:endParaRPr/>
          </a:p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531900" y="3757361"/>
            <a:ext cx="7854600" cy="17526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305500" y="5023700"/>
            <a:ext cx="56517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 Ask the right questions</a:t>
            </a:r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13070" l="16853" r="0" t="9138"/>
          <a:stretch/>
        </p:blipFill>
        <p:spPr>
          <a:xfrm>
            <a:off x="2819400" y="1752600"/>
            <a:ext cx="5719762" cy="456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457200" y="-762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Seek to understand, not just be understood</a:t>
            </a: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b="13845" l="0" r="0" t="18461"/>
          <a:stretch/>
        </p:blipFill>
        <p:spPr>
          <a:xfrm>
            <a:off x="838200" y="1676400"/>
            <a:ext cx="7543800" cy="487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9026525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Be sincere and honest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429650" y="859325"/>
            <a:ext cx="8345400" cy="46200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Compromise: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person giving up something to reach a solution that satisfies all.</a:t>
            </a:r>
            <a:endParaRPr/>
          </a:p>
        </p:txBody>
      </p:sp>
      <p:sp>
        <p:nvSpPr>
          <p:cNvPr id="109" name="Google Shape;109;p14"/>
          <p:cNvSpPr txBox="1"/>
          <p:nvPr>
            <p:ph idx="1" type="subTitle"/>
          </p:nvPr>
        </p:nvSpPr>
        <p:spPr>
          <a:xfrm>
            <a:off x="531900" y="4897586"/>
            <a:ext cx="7854600" cy="17526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4294967295" type="ctrTitle"/>
          </p:nvPr>
        </p:nvSpPr>
        <p:spPr>
          <a:xfrm>
            <a:off x="377825" y="5072062"/>
            <a:ext cx="8789987" cy="1798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8800"/>
              <a:buFont typeface="Calibri"/>
              <a:buNone/>
            </a:pPr>
            <a:r>
              <a:rPr b="1" i="0" lang="en-US" sz="88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5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would the world be like without the internet, email, and cell phones?  Would you like it better?  Why?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Communication?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57200" y="1600200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Sharing </a:t>
            </a:r>
            <a:r>
              <a:rPr b="0" i="0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information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ideas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emotions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Do We Communicate?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457200" y="1920875"/>
            <a:ext cx="4038600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Face-to-face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Letters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TV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Web pages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Billboards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Email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Texting</a:t>
            </a:r>
            <a:endParaRPr/>
          </a:p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4648200" y="1920875"/>
            <a:ext cx="4038600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Telephone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Radio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Gestures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Newspaper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Magazines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/>
              <a:t>Social media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Advertisements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Gossip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Communication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457200" y="1855787"/>
            <a:ext cx="4040187" cy="65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None/>
            </a:pPr>
            <a:r>
              <a:rPr b="1" i="0" lang="en-US" sz="3600" u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Verbal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457200" y="2514600"/>
            <a:ext cx="4040187" cy="384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Uses words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you say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Speaking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Talking on the phone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Writing an email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Newspapers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Texting</a:t>
            </a:r>
            <a:endParaRPr/>
          </a:p>
          <a:p>
            <a:pPr indent="-141605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Communication</a:t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457200" y="1855787"/>
            <a:ext cx="4040187" cy="65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None/>
            </a:pPr>
            <a:r>
              <a:rPr b="1" i="0" lang="en-US" sz="3600" u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Verbal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645025" y="1860550"/>
            <a:ext cx="4041775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None/>
            </a:pPr>
            <a:r>
              <a:rPr b="1" i="0" lang="en-US" sz="3600" u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Non-verbal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457200" y="2514600"/>
            <a:ext cx="4040187" cy="384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b="0" i="1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Uses words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b="0" i="1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you say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Speaking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Talking on the phone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Writing an email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Newspapers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Texting</a:t>
            </a:r>
            <a:endParaRPr/>
          </a:p>
          <a:p>
            <a:pPr indent="-141605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4645025" y="2514600"/>
            <a:ext cx="4041775" cy="384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b="0" i="1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Doesn’t use words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b="0" i="1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you say it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Smiling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Gestures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Posture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Tone of voice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Volume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Facial expressions</a:t>
            </a:r>
            <a:endParaRPr/>
          </a:p>
          <a:p>
            <a:pPr indent="-140335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41605" lvl="0" marL="27432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