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ibre Baskerville" panose="020B0604020202020204" charset="0"/>
      <p:regular r:id="rId28"/>
      <p:bold r:id="rId29"/>
      <p:italic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DE7FA5-3A07-46EF-9F26-C94CE1419182}">
  <a:tblStyle styleId="{1EDE7FA5-3A07-46EF-9F26-C94CE14191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ctr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ctr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ctr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ctr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4" name="Google Shape;54;p5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9336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82575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74319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8575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0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10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Bko_3wT44Q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19"/>
              <a:buFont typeface="Source Sans Pro"/>
              <a:buNone/>
            </a:pPr>
            <a:r>
              <a:rPr lang="en-US" sz="7919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Nutrition Labels</a:t>
            </a:r>
            <a:endParaRPr sz="7919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Nutrition Labels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0" name="Google Shape;18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0858" y="1295400"/>
            <a:ext cx="2295836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General nutrition facts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Nutrient Density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a food contains a higher percentage of the DV of a particular nutrient, than it is providing calories, it is said to be “nutrient dense”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Nutrient Density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example…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427425"/>
            <a:ext cx="4343400" cy="543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Nutrient Density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percentage of 2,000 kcal does an apple provide?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percentage of your DV of fiber does it provide?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about vitamin C?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apple is nutrient dense for vitamin C and fiber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4" name="Google Shape;204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685800"/>
            <a:ext cx="327772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Empty Calories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Foods that provide more calories than nutrients are said to be “empty calories”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Nutrition Labels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8" name="Google Shape;218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328801"/>
            <a:ext cx="3749675" cy="280999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Ingredients, listed by weight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We’ll do one together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6" name="Google Shape;226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1862" y="1519237"/>
            <a:ext cx="3714750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Source Sans Pro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much is a serving?</a:t>
            </a:r>
            <a:endParaRPr/>
          </a:p>
          <a:p>
            <a:pPr marL="914400" marR="0" lvl="1" indent="-51435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Source Sans Pro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percentage of calories is provided?</a:t>
            </a:r>
            <a:endParaRPr/>
          </a:p>
          <a:p>
            <a:pPr marL="914400" marR="0" lvl="1" indent="-51435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Source Sans Pro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which nutrients is the food nutrient dense?</a:t>
            </a:r>
            <a:endParaRPr/>
          </a:p>
          <a:p>
            <a:pPr marL="914400" marR="0" lvl="1" indent="-51435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Source Sans Pro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which nutrients is the food NOT nutrient dense?</a:t>
            </a:r>
            <a:endParaRPr/>
          </a:p>
          <a:p>
            <a:pPr marL="914400" marR="0" lvl="1" indent="-51435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Source Sans Pro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are the first 5 ingredients?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127600" y="219075"/>
            <a:ext cx="27432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Food Labels</a:t>
            </a:r>
            <a:endParaRPr sz="3600" b="1" i="0" u="none" strike="noStrike" cap="none"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-111625" y="1143000"/>
            <a:ext cx="405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Noto Sans Symbols"/>
              <a:buNone/>
            </a:pPr>
            <a:r>
              <a:rPr lang="en-US" sz="185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RAISE A FINGER IF…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10% or more vitamin A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10% or more vitamin C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10% or more calcium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10% or more iron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10% (5g) or more protein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10% or more fiber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endParaRPr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Noto Sans Symbols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LOWER A FINGER IF…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10% or more total fat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200 calories or more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15"/>
              <a:buFont typeface="Noto Sans Symbols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½ of the total carbohydrates come from sugar.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Noto Sans Symbols"/>
              <a:buNone/>
            </a:pPr>
            <a:r>
              <a:rPr lang="en-US" sz="185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any fingers remain up, the food is nutritious!</a:t>
            </a:r>
            <a:endParaRPr sz="1850" b="1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0"/>
            <a:ext cx="3153103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 txBox="1">
            <a:spLocks noGrp="1"/>
          </p:cNvSpPr>
          <p:nvPr>
            <p:ph type="body" idx="2"/>
          </p:nvPr>
        </p:nvSpPr>
        <p:spPr>
          <a:xfrm>
            <a:off x="3581400" y="457200"/>
            <a:ext cx="571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1" i="0" u="none" strike="noStrike" cap="none">
                <a:solidFill>
                  <a:srgbClr val="74FF4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“Digit Method” of Evaluating Food</a:t>
            </a:r>
            <a:endParaRPr sz="2600" b="1" i="0" u="none" strike="noStrike" cap="none">
              <a:solidFill>
                <a:srgbClr val="74FF4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2428875"/>
            <a:ext cx="371475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371600"/>
            <a:ext cx="3609975" cy="530878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>
            <a:spLocks noGrp="1"/>
          </p:cNvSpPr>
          <p:nvPr>
            <p:ph type="ctrTitle"/>
          </p:nvPr>
        </p:nvSpPr>
        <p:spPr>
          <a:xfrm>
            <a:off x="609600" y="-1524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F695B"/>
              </a:buClr>
              <a:buSzPts val="4000"/>
              <a:buFont typeface="Source Sans Pro"/>
              <a:buNone/>
            </a:pPr>
            <a:r>
              <a:rPr lang="en-US" sz="4000" b="0" i="0" u="none" strike="noStrike" cap="none">
                <a:solidFill>
                  <a:srgbClr val="DF695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Consumption of </a:t>
            </a:r>
            <a:r>
              <a:rPr lang="en-US" sz="4000" b="0" i="0" u="sng" strike="noStrike" cap="none">
                <a:solidFill>
                  <a:srgbClr val="DF695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sugar</a:t>
            </a:r>
            <a:r>
              <a:rPr lang="en-US" sz="4000" b="0" i="0" u="none" strike="noStrike" cap="none">
                <a:solidFill>
                  <a:srgbClr val="DF695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America has increased by 30% since 1983</a:t>
            </a:r>
            <a:endParaRPr sz="4000" b="0" i="0" u="none" strike="noStrike" cap="none">
              <a:solidFill>
                <a:srgbClr val="DF695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1"/>
          </p:nvPr>
        </p:nvSpPr>
        <p:spPr>
          <a:xfrm>
            <a:off x="533400" y="1981200"/>
            <a:ext cx="7854696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n-US" sz="3200" b="1" i="0" u="sng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Contributing to</a:t>
            </a:r>
            <a:r>
              <a:rPr lang="en-US" sz="32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…</a:t>
            </a:r>
            <a:endParaRPr/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1" i="0" u="sng" strike="noStrike" cap="non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-1727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soaring obesity rates</a:t>
            </a:r>
            <a:endParaRPr/>
          </a:p>
          <a:p>
            <a:pPr marL="0" marR="0" lvl="0" indent="-1727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Type 2 Diabetes</a:t>
            </a:r>
            <a:endParaRPr/>
          </a:p>
          <a:p>
            <a:pPr marL="0" marR="0" lvl="0" indent="-1727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Heart Disease</a:t>
            </a:r>
            <a:endParaRPr/>
          </a:p>
          <a:p>
            <a:pPr marL="0" marR="0" lvl="0" indent="-1727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Osteoporosis</a:t>
            </a:r>
            <a:endParaRPr/>
          </a:p>
          <a:p>
            <a:pPr marL="0" marR="0" lvl="0" indent="-1727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Hypoglycemia</a:t>
            </a:r>
            <a:endParaRPr sz="3200" b="1" i="0" u="none" strike="noStrike" cap="non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Source Sans Pro"/>
              <a:buNone/>
            </a:pPr>
            <a:r>
              <a:rPr lang="en-US" sz="63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Sugar Intake</a:t>
            </a:r>
            <a:endParaRPr sz="63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533400" y="1066800"/>
            <a:ext cx="8001000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#1 Culprit:</a:t>
            </a:r>
            <a:r>
              <a:rPr lang="en-US" sz="2200" b="1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SODA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 can of soda has 42 g of sugar…. THAT’S OVER 10 TEASPOONS!!!!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WARNING:</a:t>
            </a:r>
            <a:r>
              <a:rPr lang="en-US" sz="2200" b="1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drinking just one can of sweetened soda or juice every day doubles your chances of getting type 2 diabetes. (American Med. Assc. August, 2004)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7B6B4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#2 Culprit:</a:t>
            </a:r>
            <a:r>
              <a:rPr lang="en-US" sz="2200" b="1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Low-fat/No-fat products that are loaded with sugar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7B6B4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#3 Culprit:</a:t>
            </a:r>
            <a:r>
              <a:rPr lang="en-US" sz="2200" b="1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Our culture.  We like things sweet.  Food manufacturers have found that sweetened foods are what sell.</a:t>
            </a:r>
            <a:endParaRPr sz="2200" b="1" u="sng">
              <a:solidFill>
                <a:srgbClr val="7B6B4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609600" y="3200400"/>
            <a:ext cx="198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</a:pPr>
            <a:r>
              <a:rPr lang="en-US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97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Regulated by the </a:t>
            </a:r>
            <a:r>
              <a:rPr lang="en-US"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FDA</a:t>
            </a:r>
            <a:endParaRPr sz="7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305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50"/>
              <a:buFont typeface="Noto Sans Symbols"/>
              <a:buNone/>
            </a:pPr>
            <a:r>
              <a:rPr lang="en-US" sz="5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Food Labels</a:t>
            </a:r>
            <a:endParaRPr sz="5000" b="1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13" name="Google Shape;113;p14" descr="label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6060" b="6059"/>
          <a:stretch/>
        </p:blipFill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1752600" y="6172200"/>
            <a:ext cx="533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http://www.youtube.com/watch?v=LBko_3wT44Q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What’s the limit?</a:t>
            </a:r>
            <a:br>
              <a:rPr lang="en-US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 grams, or 10 teaspoons per day</a:t>
            </a:r>
            <a:endParaRPr sz="36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55" name="Google Shape;255;p32"/>
          <p:cNvGraphicFramePr/>
          <p:nvPr/>
        </p:nvGraphicFramePr>
        <p:xfrm>
          <a:off x="762000" y="1397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{1EDE7FA5-3A07-46EF-9F26-C94CE1419182}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Food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Grams of Sugar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Tsp. of Sugar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% Daily Value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Snickers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30 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7.5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75%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Low-fat Yogurt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28 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70%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 C. Chocolate Ice Cream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34 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8.5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85%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¼ C. Pancake Syrup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42 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10.25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85%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Hostess Lemon Pie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46 g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11.5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115%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12 oz Lemonade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49 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12.25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123%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McDonald’s med. Chocolate Shake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84 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210%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Tips for cutting back on sugar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457200" y="1219200"/>
            <a:ext cx="82296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Eliminate Soda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Only drink Gatorade or water when working out (the other brands are only	5-10% juice… the rest is sugar water.)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Drink 100% juice.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endParaRPr sz="2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Satisfy your sweet tooth with fruit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endParaRPr sz="2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Order smaller portion sizes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endParaRPr sz="2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Eat breakfast cereal that has 8 g or less of sugar and at least 2 g of fiber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endParaRPr sz="2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AutoNum type="arabicPeriod"/>
            </a:pPr>
            <a:r>
              <a:rPr lang="en-US" sz="2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Top your cereal and pancakes with fruit instead of sugar and syrup.</a:t>
            </a:r>
            <a:endParaRPr sz="20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Which food is highest in</a:t>
            </a:r>
            <a:br>
              <a:rPr lang="en-US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each nutrient?</a:t>
            </a:r>
            <a:endParaRPr sz="36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600" b="0" i="0" u="none" strike="noStrike" cap="none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Peanut Butter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600" b="0" i="0" u="none" strike="noStrike" cap="none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Ice Cream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600" b="0" i="0" u="none" strike="noStrike" cap="none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Cereal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600" b="0" i="0" u="none" strike="noStrike" cap="none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Pumpkin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600" b="0" i="0" u="none" strike="noStrike" cap="none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Vegetable Juice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600" b="0" i="0" u="none" strike="noStrike" cap="none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Yogurt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  <a:r>
              <a:rPr lang="en-US" sz="2600" b="0" i="0" u="none" strike="noStrike" cap="none">
                <a:solidFill>
                  <a:srgbClr val="7B6B4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Eggs</a:t>
            </a:r>
            <a:endParaRPr sz="2600" b="0" i="0" u="sng" strike="noStrike" cap="none">
              <a:solidFill>
                <a:srgbClr val="7B6B4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Fiber</a:t>
            </a:r>
            <a:endParaRPr/>
          </a:p>
          <a:p>
            <a:pPr marL="514350" marR="0" lvl="0" indent="-51435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Cholesterol</a:t>
            </a:r>
            <a:endParaRPr/>
          </a:p>
          <a:p>
            <a:pPr marL="514350" marR="0" lvl="0" indent="-51435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Protein</a:t>
            </a:r>
            <a:endParaRPr/>
          </a:p>
          <a:p>
            <a:pPr marL="514350" marR="0" lvl="0" indent="-51435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Calcium</a:t>
            </a:r>
            <a:endParaRPr/>
          </a:p>
          <a:p>
            <a:pPr marL="514350" marR="0" lvl="0" indent="-51435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Vitamin C</a:t>
            </a:r>
            <a:endParaRPr/>
          </a:p>
          <a:p>
            <a:pPr marL="514350" marR="0" lvl="0" indent="-51435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Fat/Sugar/Calories</a:t>
            </a:r>
            <a:endParaRPr/>
          </a:p>
          <a:p>
            <a:pPr marL="514350" marR="0" lvl="0" indent="-51435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AutoNum type="alphaU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Vitamin A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304800" y="1447800"/>
            <a:ext cx="457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</a:t>
            </a:r>
            <a:r>
              <a:rPr lang="en-US" sz="18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1800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04800" y="19050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</a:t>
            </a:r>
            <a:endParaRPr sz="3000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304800" y="2286000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endParaRPr sz="3000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304800" y="2743200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</a:t>
            </a:r>
            <a:endParaRPr sz="3000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304800" y="3124200"/>
            <a:ext cx="53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endParaRPr sz="3000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304800" y="36576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</a:t>
            </a:r>
            <a:endParaRPr sz="3000" u="sng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304800" y="4191000"/>
            <a:ext cx="457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533400" y="914400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we know which products have the various nutrients?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533400" y="2768675"/>
            <a:ext cx="7772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rPr lang="en-US" sz="4000" b="1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FOOD LABELS</a:t>
            </a:r>
            <a:endParaRPr/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rPr lang="en-US" sz="4000" b="1" i="0" u="none" strike="noStrike" cap="none">
                <a:solidFill>
                  <a:srgbClr val="FF996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is in charge of food labels?</a:t>
            </a:r>
            <a:endParaRPr/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rPr lang="en-US" sz="4000" b="1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FDA </a:t>
            </a:r>
            <a:endParaRPr/>
          </a:p>
          <a:p>
            <a: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None/>
            </a:pPr>
            <a:r>
              <a:rPr lang="en-US" sz="4000" b="1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Food &amp; Drug Administration</a:t>
            </a:r>
            <a:endParaRPr sz="4000" b="1" i="0" u="none" strike="noStrike" cap="none">
              <a:solidFill>
                <a:srgbClr val="88888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Daily Value (DV%)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amount of a nutrient needed each day to prevent deficiency.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Based on a 2,000 kcal diet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Nutrition Labels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" name="Google Shape;148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0851" y="1295400"/>
            <a:ext cx="2127000" cy="51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Serving size information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Nutrition Labels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6" name="Google Shape;156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0858" y="1295400"/>
            <a:ext cx="2295836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Calorie information</a:t>
            </a: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Nutrition Labels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4" name="Google Shape;16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0858" y="1295400"/>
            <a:ext cx="2295836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Things to limit, with DV%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Fat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Saturated fat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Cholesterol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sodium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Nutrition Labels</a:t>
            </a:r>
            <a:endParaRPr sz="4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2" name="Google Shape;172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0858" y="1295400"/>
            <a:ext cx="2295836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Good things, with DV%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Potassium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Dietary Fiber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Protein</a:t>
            </a:r>
            <a:endParaRPr/>
          </a:p>
          <a:p>
            <a:pPr marL="54864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ALL of the vitamins and minerals in the next section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On-screen Show (4:3)</PresentationFormat>
  <Paragraphs>186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Libre Baskerville</vt:lpstr>
      <vt:lpstr>Source Sans Pro</vt:lpstr>
      <vt:lpstr>Noto Sans Symbols</vt:lpstr>
      <vt:lpstr>Equity</vt:lpstr>
      <vt:lpstr>Nutrition Labels</vt:lpstr>
      <vt:lpstr>   Regulated by the FDA</vt:lpstr>
      <vt:lpstr>Which food is highest in  each nutrient?</vt:lpstr>
      <vt:lpstr>How do we know which products have the various nutrients?</vt:lpstr>
      <vt:lpstr>Daily Value (DV%)</vt:lpstr>
      <vt:lpstr>Nutrition Labels</vt:lpstr>
      <vt:lpstr>Nutrition Labels</vt:lpstr>
      <vt:lpstr>Nutrition Labels</vt:lpstr>
      <vt:lpstr>Nutrition Labels</vt:lpstr>
      <vt:lpstr>Nutrition Labels</vt:lpstr>
      <vt:lpstr>Nutrient Density</vt:lpstr>
      <vt:lpstr>Nutrient Density</vt:lpstr>
      <vt:lpstr>Nutrient Density</vt:lpstr>
      <vt:lpstr>Empty Calories</vt:lpstr>
      <vt:lpstr>Nutrition Labels</vt:lpstr>
      <vt:lpstr>We’ll do one together</vt:lpstr>
      <vt:lpstr>Reading Food Labels</vt:lpstr>
      <vt:lpstr>Consumption of sugar in America has increased by 30% since 1983</vt:lpstr>
      <vt:lpstr>Sugar Intake</vt:lpstr>
      <vt:lpstr>What’s the limit? 40 grams, or 10 teaspoons per day</vt:lpstr>
      <vt:lpstr>Tips for cutting back on sugar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Labels</dc:title>
  <dc:creator>McKenzie Stowell</dc:creator>
  <cp:lastModifiedBy>Windows User</cp:lastModifiedBy>
  <cp:revision>1</cp:revision>
  <dcterms:modified xsi:type="dcterms:W3CDTF">2018-10-24T16:57:54Z</dcterms:modified>
</cp:coreProperties>
</file>