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embeddedFontLst>
    <p:embeddedFont>
      <p:font typeface="Corbel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italic.fntdata"/><Relationship Id="rId20" Type="http://schemas.openxmlformats.org/officeDocument/2006/relationships/slide" Target="slides/slide16.xml"/><Relationship Id="rId41" Type="http://schemas.openxmlformats.org/officeDocument/2006/relationships/font" Target="fonts/Corbel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Corbel-bold.fntdata"/><Relationship Id="rId16" Type="http://schemas.openxmlformats.org/officeDocument/2006/relationships/slide" Target="slides/slide12.xml"/><Relationship Id="rId38" Type="http://schemas.openxmlformats.org/officeDocument/2006/relationships/font" Target="fonts/Corbel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472440" y="2194560"/>
            <a:ext cx="11247120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42900" y="3915938"/>
            <a:ext cx="1150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1876063" y="-763227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475488" y="2194560"/>
            <a:ext cx="11247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  <a:defRPr b="0"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47472" y="3911827"/>
            <a:ext cx="115031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buNone/>
              <a:defRPr b="0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buNone/>
              <a:defRPr b="0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buNone/>
              <a:defRPr b="0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buNone/>
              <a:defRPr b="0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buNone/>
              <a:defRPr b="0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buNone/>
              <a:defRPr b="0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buNone/>
              <a:defRPr b="0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buNone/>
              <a:defRPr b="0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b="1" sz="21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b="1" sz="21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t" bIns="45700" lIns="91425" spcFirstLastPara="1" rIns="91425" wrap="square" tIns="365750"/>
          <a:lstStyle>
            <a:lvl1pPr lv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  <a:defRPr b="0" i="0" sz="4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8.jpg"/><Relationship Id="rId6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472440" y="2194560"/>
            <a:ext cx="11247120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</a:pPr>
            <a:r>
              <a:rPr lang="en-US"/>
              <a:t>FITNESS FOR LIFE</a:t>
            </a:r>
            <a:endParaRPr/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342900" y="3933907"/>
            <a:ext cx="11506200" cy="432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UNIT TWO STUDY GUIDE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507459" y="1985922"/>
            <a:ext cx="9784080" cy="821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In the 21</a:t>
            </a:r>
            <a:r>
              <a:rPr baseline="30000" lang="en-US" sz="4000"/>
              <a:t>st</a:t>
            </a:r>
            <a:r>
              <a:rPr lang="en-US" sz="4000"/>
              <a:t> Century, what are the three leading health problems? </a:t>
            </a:r>
            <a:endParaRPr sz="4000"/>
          </a:p>
        </p:txBody>
      </p:sp>
      <p:sp>
        <p:nvSpPr>
          <p:cNvPr id="163" name="Google Shape;163;p22"/>
          <p:cNvSpPr txBox="1"/>
          <p:nvPr/>
        </p:nvSpPr>
        <p:spPr>
          <a:xfrm>
            <a:off x="785612" y="3348508"/>
            <a:ext cx="9153468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orbel"/>
              <a:buAutoNum type="arabicPeriod"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Heart Disease: </a:t>
            </a: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Failure of the heart to function properly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2. Cancer: </a:t>
            </a: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Uncontrollable growth of abnormal cells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3. Stroke: </a:t>
            </a: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Blood supply is severely reduced to the brain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365792" y="2050317"/>
            <a:ext cx="9784080" cy="770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What is the risk factor?</a:t>
            </a:r>
            <a:endParaRPr sz="5000"/>
          </a:p>
        </p:txBody>
      </p:sp>
      <p:sp>
        <p:nvSpPr>
          <p:cNvPr id="170" name="Google Shape;170;p23"/>
          <p:cNvSpPr txBox="1"/>
          <p:nvPr/>
        </p:nvSpPr>
        <p:spPr>
          <a:xfrm>
            <a:off x="476518" y="2838792"/>
            <a:ext cx="789959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Anything that increases a person’s chance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of health problems occurring</a:t>
            </a:r>
            <a:endParaRPr sz="35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www.med-health.net/images/10404920/image001.jpg"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5263" y="3647868"/>
            <a:ext cx="5019509" cy="2831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404429" y="1947286"/>
            <a:ext cx="9784080" cy="79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A risk factor that is considered a major contributor to a disease</a:t>
            </a:r>
            <a:endParaRPr sz="4000"/>
          </a:p>
        </p:txBody>
      </p:sp>
      <p:sp>
        <p:nvSpPr>
          <p:cNvPr id="178" name="Google Shape;178;p24"/>
          <p:cNvSpPr txBox="1"/>
          <p:nvPr/>
        </p:nvSpPr>
        <p:spPr>
          <a:xfrm>
            <a:off x="404429" y="3142445"/>
            <a:ext cx="1025473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List (6) Primary Risk Factors that contribute to heart disease…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Smoking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Diet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High Blood Pressure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Body Fatness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Diabetes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Sedentary Living</a:t>
            </a:r>
            <a:endParaRPr/>
          </a:p>
        </p:txBody>
      </p:sp>
      <p:pic>
        <p:nvPicPr>
          <p:cNvPr descr="http://i.telegraph.co.uk/multimedia/archive/01241/smoking_1241365c.jpg"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1103" y="3760702"/>
            <a:ext cx="3334156" cy="2087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telegraph.co.uk/multimedia/archive/02866/cider_2866635b.jpg" id="180" name="Google Shape;1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9198" y="4487513"/>
            <a:ext cx="3665605" cy="228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481702" y="1947286"/>
            <a:ext cx="9784080" cy="1079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Explain the difference between controllable &amp; non-controllable risk factors.</a:t>
            </a:r>
            <a:endParaRPr sz="4000"/>
          </a:p>
        </p:txBody>
      </p:sp>
      <p:sp>
        <p:nvSpPr>
          <p:cNvPr id="187" name="Google Shape;187;p25"/>
          <p:cNvSpPr txBox="1"/>
          <p:nvPr/>
        </p:nvSpPr>
        <p:spPr>
          <a:xfrm>
            <a:off x="481702" y="3464417"/>
            <a:ext cx="10445488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CONTROLLABLE: </a:t>
            </a: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Risk factors a person can act upon to change</a:t>
            </a:r>
            <a:endParaRPr/>
          </a:p>
          <a:p>
            <a:pPr indent="-285750" lvl="2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Smoking, Drinking, Diet, Activity Levels, Weight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NON-CONTROLLABLE: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Age, Gender, Hereditary traits, Body Type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347729" y="1985923"/>
            <a:ext cx="9784080" cy="680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Define Cardiovascular System</a:t>
            </a:r>
            <a:endParaRPr/>
          </a:p>
          <a:p>
            <a:pPr indent="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 sz="5000"/>
          </a:p>
        </p:txBody>
      </p:sp>
      <p:sp>
        <p:nvSpPr>
          <p:cNvPr id="194" name="Google Shape;194;p26"/>
          <p:cNvSpPr txBox="1"/>
          <p:nvPr/>
        </p:nvSpPr>
        <p:spPr>
          <a:xfrm>
            <a:off x="347729" y="2987900"/>
            <a:ext cx="1068914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body system that includes the heart, blood vessels, and blood.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Functions by moving oxygen and nutrients to body cells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and removing cell waste</a:t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7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descr="http://image.slidesharecdn.com/circulatory-system-powerpoint838/95/circulatory-system-powerpoint-4-728.jpg?cb=1291605294"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2326" y="537476"/>
            <a:ext cx="8047725" cy="603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314277" y="1985923"/>
            <a:ext cx="9784080" cy="602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Define Respiratory System</a:t>
            </a:r>
            <a:endParaRPr sz="5000"/>
          </a:p>
        </p:txBody>
      </p:sp>
      <p:sp>
        <p:nvSpPr>
          <p:cNvPr id="208" name="Google Shape;208;p28"/>
          <p:cNvSpPr txBox="1"/>
          <p:nvPr/>
        </p:nvSpPr>
        <p:spPr>
          <a:xfrm>
            <a:off x="314277" y="3116688"/>
            <a:ext cx="1143935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body system including the lungs and air passages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Functions by bringing oxygen into the bloodstream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and eliminating carbon dioxide from the blood</a:t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US"/>
              <a:t>RESPIRATORY SYSTEM</a:t>
            </a:r>
            <a:endParaRPr/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7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descr="https://findfunfacts.appspot.com/human_body/images/respiratory.jpg" id="215" name="Google Shape;21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8471" y="1921528"/>
            <a:ext cx="6142194" cy="477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21" name="Google Shape;221;p30"/>
          <p:cNvSpPr txBox="1"/>
          <p:nvPr>
            <p:ph idx="1" type="body"/>
          </p:nvPr>
        </p:nvSpPr>
        <p:spPr>
          <a:xfrm>
            <a:off x="252654" y="2223288"/>
            <a:ext cx="9784080" cy="821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Define Resting Heart Rate</a:t>
            </a:r>
            <a:endParaRPr sz="5000"/>
          </a:p>
        </p:txBody>
      </p:sp>
      <p:sp>
        <p:nvSpPr>
          <p:cNvPr id="222" name="Google Shape;222;p30"/>
          <p:cNvSpPr txBox="1"/>
          <p:nvPr/>
        </p:nvSpPr>
        <p:spPr>
          <a:xfrm>
            <a:off x="211825" y="3475312"/>
            <a:ext cx="116846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number of heart beats during a period of inactivity</a:t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previewcf.turbosquid.com/Preview/2014/05/23__17_06_32/HeartV2_01.jpg3cfecd13-a0d0-4c8a-bfb4-79518e235377Larger.jpg" id="223" name="Google Shape;2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3195" y="4296533"/>
            <a:ext cx="2328884" cy="2328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yvmc.com/uploads/VMC/PageImages/2994_man_shade_250.jpg" id="224" name="Google Shape;22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2127" y="4296533"/>
            <a:ext cx="3424752" cy="2287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868068" y="1987309"/>
            <a:ext cx="9784080" cy="70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AEROBIC ACTIVITY</a:t>
            </a:r>
            <a:endParaRPr sz="5000"/>
          </a:p>
        </p:txBody>
      </p:sp>
      <p:sp>
        <p:nvSpPr>
          <p:cNvPr id="231" name="Google Shape;231;p31"/>
          <p:cNvSpPr txBox="1"/>
          <p:nvPr/>
        </p:nvSpPr>
        <p:spPr>
          <a:xfrm>
            <a:off x="868068" y="3593206"/>
            <a:ext cx="1027236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“With Oxygen.”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Activity that is steady enough to allow the heart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 supply oxygen your muscles need</a:t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cf.ltkcdn.net/exercise/images/std/141706-424x283-step-aerobic-class.jpg" id="232" name="Google Shape;23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349" y="1987309"/>
            <a:ext cx="4160083" cy="277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/>
              <a:t>LIFESTYLE PHYSICAL ACTIVITY &amp; ATTITUDES</a:t>
            </a:r>
            <a:endParaRPr sz="3600"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7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descr="http://nikkikubanminton.com/wp-content/uploads/2013/10/59874-ExcellentQuotations.com-Erin-Gray.jpg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24" y="1895770"/>
            <a:ext cx="4725519" cy="3544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njoyingthejourneys.files.wordpress.com/2013/08/set-goals.jpg?w=540&amp;h=720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5163" y="2011680"/>
            <a:ext cx="3537797" cy="4717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thoughtiknewmama.com/wp-content/uploads/2013/11/if-it-doesnt-challenge-you.jpg"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7333" y="1908846"/>
            <a:ext cx="3478661" cy="2608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ata.whicdn.com/images/72553331/large.jpg" id="101" name="Google Shape;1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9161" y="4564495"/>
            <a:ext cx="2164248" cy="216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38" name="Google Shape;238;p32"/>
          <p:cNvSpPr txBox="1"/>
          <p:nvPr>
            <p:ph idx="1" type="body"/>
          </p:nvPr>
        </p:nvSpPr>
        <p:spPr>
          <a:xfrm>
            <a:off x="695459" y="2063195"/>
            <a:ext cx="9784080" cy="79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ANAEROBIC ACTIVITY</a:t>
            </a:r>
            <a:endParaRPr sz="4000"/>
          </a:p>
        </p:txBody>
      </p:sp>
      <p:sp>
        <p:nvSpPr>
          <p:cNvPr id="239" name="Google Shape;239;p32"/>
          <p:cNvSpPr txBox="1"/>
          <p:nvPr/>
        </p:nvSpPr>
        <p:spPr>
          <a:xfrm>
            <a:off x="695459" y="3812147"/>
            <a:ext cx="10605788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“Without Oxygen”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Activity so intense that your body cannot supply adequate oxygen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 sustain it for long periods of time.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Short Bursts of Activity</a:t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s3.amazonaws.com/weighttraining.com/datas/133/content.jpg?1294851975"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0768" y="1958124"/>
            <a:ext cx="4004302" cy="2669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46" name="Google Shape;246;p33"/>
          <p:cNvSpPr txBox="1"/>
          <p:nvPr>
            <p:ph idx="1" type="body"/>
          </p:nvPr>
        </p:nvSpPr>
        <p:spPr>
          <a:xfrm>
            <a:off x="662006" y="2089052"/>
            <a:ext cx="9784080" cy="70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List the five components of Good Health</a:t>
            </a:r>
            <a:endParaRPr/>
          </a:p>
          <a:p>
            <a:pPr indent="0" lvl="1" marL="228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4000"/>
              <a:buNone/>
            </a:pPr>
            <a:r>
              <a:rPr lang="en-US" sz="4000">
                <a:solidFill>
                  <a:srgbClr val="FFFF00"/>
                </a:solidFill>
              </a:rPr>
              <a:t>“SPIES”</a:t>
            </a:r>
            <a:endParaRPr sz="4000">
              <a:solidFill>
                <a:srgbClr val="FFFF00"/>
              </a:solidFill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2980203" y="3296991"/>
            <a:ext cx="2911374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</a:t>
            </a: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Social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P</a:t>
            </a: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Physical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I</a:t>
            </a: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Intellectual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Emotional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</a:t>
            </a: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Spiritual</a:t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53" name="Google Shape;253;p34"/>
          <p:cNvSpPr txBox="1"/>
          <p:nvPr>
            <p:ph idx="1" type="body"/>
          </p:nvPr>
        </p:nvSpPr>
        <p:spPr>
          <a:xfrm>
            <a:off x="436198" y="2050317"/>
            <a:ext cx="9784080" cy="680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Why is a chain used to show the different components of health and wellness?</a:t>
            </a:r>
            <a:endParaRPr sz="4000"/>
          </a:p>
        </p:txBody>
      </p:sp>
      <p:sp>
        <p:nvSpPr>
          <p:cNvPr id="254" name="Google Shape;254;p34"/>
          <p:cNvSpPr txBox="1"/>
          <p:nvPr/>
        </p:nvSpPr>
        <p:spPr>
          <a:xfrm>
            <a:off x="436198" y="3953814"/>
            <a:ext cx="11317522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goal for good health is to promote the positive while avoiding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negative in each component.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Every individual must have control over each of these five components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order to live happy &amp; healthy</a:t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www.psdgraphics.com/file/seamless-chrome-chain.jpg" id="255" name="Google Shape;2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21525">
            <a:off x="9355578" y="768888"/>
            <a:ext cx="2560119" cy="2048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61" name="Google Shape;261;p35"/>
          <p:cNvSpPr txBox="1"/>
          <p:nvPr>
            <p:ph idx="1" type="body"/>
          </p:nvPr>
        </p:nvSpPr>
        <p:spPr>
          <a:xfrm>
            <a:off x="893826" y="2333652"/>
            <a:ext cx="9784080" cy="29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1828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What are some components of the Warm-up and Cool down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 sz="5000"/>
          </a:p>
          <a:p>
            <a:pPr indent="-317500" lvl="0" marL="18288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Why are they important?</a:t>
            </a:r>
            <a:endParaRPr sz="5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US"/>
              <a:t>WARM UP</a:t>
            </a:r>
            <a:endParaRPr/>
          </a:p>
        </p:txBody>
      </p:sp>
      <p:sp>
        <p:nvSpPr>
          <p:cNvPr id="267" name="Google Shape;267;p36"/>
          <p:cNvSpPr txBox="1"/>
          <p:nvPr>
            <p:ph idx="1" type="body"/>
          </p:nvPr>
        </p:nvSpPr>
        <p:spPr>
          <a:xfrm>
            <a:off x="868068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▪"/>
            </a:pPr>
            <a:r>
              <a:rPr lang="en-US" sz="3500"/>
              <a:t>Gradually increase body and muscle temperature. A warm up should last for at least 5 minutes and include slow, easy movements that are similar to the activity you are planning to do. </a:t>
            </a:r>
            <a:endParaRPr/>
          </a:p>
          <a:p>
            <a:pPr indent="-22225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500"/>
              <a:buChar char="▪"/>
            </a:pPr>
            <a:r>
              <a:rPr lang="en-US" sz="3500"/>
              <a:t>Warming up properly helps prevent injuries during the workout!</a:t>
            </a:r>
            <a:endParaRPr sz="3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US"/>
              <a:t>COOL DOWN</a:t>
            </a:r>
            <a:endParaRPr/>
          </a:p>
        </p:txBody>
      </p:sp>
      <p:sp>
        <p:nvSpPr>
          <p:cNvPr id="273" name="Google Shape;273;p37"/>
          <p:cNvSpPr txBox="1"/>
          <p:nvPr>
            <p:ph idx="1" type="body"/>
          </p:nvPr>
        </p:nvSpPr>
        <p:spPr>
          <a:xfrm>
            <a:off x="868068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Perform movements at a slower pace in order to slow down your pulse. The cool down helps prevent dizziness and fainting.</a:t>
            </a:r>
            <a:endParaRPr/>
          </a:p>
          <a:p>
            <a:pPr indent="-19050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Keep the head above the heart and perform continuous movements that allow the blood to be pumped back to the heart.</a:t>
            </a:r>
            <a:endParaRPr/>
          </a:p>
          <a:p>
            <a:pPr indent="-19050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In the cool down stage, STRETCHING is very important to improve flexibility</a:t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79" name="Google Shape;279;p38"/>
          <p:cNvSpPr txBox="1"/>
          <p:nvPr>
            <p:ph idx="1" type="body"/>
          </p:nvPr>
        </p:nvSpPr>
        <p:spPr>
          <a:xfrm>
            <a:off x="522003" y="2239174"/>
            <a:ext cx="9784080" cy="80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Define Overuse Injury</a:t>
            </a:r>
            <a:endParaRPr sz="4000"/>
          </a:p>
        </p:txBody>
      </p:sp>
      <p:sp>
        <p:nvSpPr>
          <p:cNvPr id="280" name="Google Shape;280;p38"/>
          <p:cNvSpPr txBox="1"/>
          <p:nvPr/>
        </p:nvSpPr>
        <p:spPr>
          <a:xfrm>
            <a:off x="522003" y="3651788"/>
            <a:ext cx="669016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body injury that occurs when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repeated movement causes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wear and tear on the body</a:t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pad1.whstatic.com/images/thumb/5/5a/Wrap-Your-Knee-Step-6.jpg/670px-Wrap-Your-Knee-Step-6.jpg" id="281" name="Google Shape;2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168" y="1934207"/>
            <a:ext cx="3015322" cy="2007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etterbraces.com/media/catalog/product/cache/1/image/1800x/040ec09b1e35df139433887a97daa66f/p/r/procare-universal-ankle-brace-support_1.jpg" id="282" name="Google Shape;28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2956" y="3327628"/>
            <a:ext cx="1988086" cy="2120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etterbraces.com/media/catalog/product/cache/1/image/9df78eab33525d08d6e5fb8d27136e95/d/o/donjoy-shoulder-brace-ultrasling-iii.jpg.jpg" id="283" name="Google Shape;28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8062" y="4063528"/>
            <a:ext cx="2528999" cy="27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89" name="Google Shape;289;p39"/>
          <p:cNvSpPr txBox="1"/>
          <p:nvPr>
            <p:ph idx="1" type="body"/>
          </p:nvPr>
        </p:nvSpPr>
        <p:spPr>
          <a:xfrm>
            <a:off x="520339" y="1985923"/>
            <a:ext cx="9784080" cy="770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What are Biomechanical Principles?</a:t>
            </a:r>
            <a:endParaRPr sz="4000"/>
          </a:p>
        </p:txBody>
      </p:sp>
      <p:sp>
        <p:nvSpPr>
          <p:cNvPr id="290" name="Google Shape;290;p39"/>
          <p:cNvSpPr txBox="1"/>
          <p:nvPr/>
        </p:nvSpPr>
        <p:spPr>
          <a:xfrm>
            <a:off x="419683" y="2949067"/>
            <a:ext cx="1056731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Movement patterns related to the study of forces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that can help a person move the body efficiently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and avoid injury</a:t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www.kgsbikes.com/images/dmImage/xLargeImage/090608_094540952_ProfileSkeeseGreetsDonna1.JPG" id="291" name="Google Shape;29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3935" y="4239148"/>
            <a:ext cx="3782048" cy="2520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ealthycentralflorida.org/wp-content/uploads/2014/08/mec-spring-_u4a3495-running.jpg" id="292" name="Google Shape;29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8389" y="4356666"/>
            <a:ext cx="3411846" cy="2274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98" name="Google Shape;298;p40"/>
          <p:cNvSpPr txBox="1"/>
          <p:nvPr>
            <p:ph idx="1" type="body"/>
          </p:nvPr>
        </p:nvSpPr>
        <p:spPr>
          <a:xfrm>
            <a:off x="352913" y="2011680"/>
            <a:ext cx="9784080" cy="911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What does </a:t>
            </a:r>
            <a:r>
              <a:rPr lang="en-US" sz="5000">
                <a:solidFill>
                  <a:srgbClr val="FFFF00"/>
                </a:solidFill>
              </a:rPr>
              <a:t>R.I.C.E. </a:t>
            </a:r>
            <a:r>
              <a:rPr lang="en-US" sz="5000"/>
              <a:t>stand for?</a:t>
            </a:r>
            <a:endParaRPr sz="5000"/>
          </a:p>
        </p:txBody>
      </p:sp>
      <p:sp>
        <p:nvSpPr>
          <p:cNvPr id="299" name="Google Shape;299;p40"/>
          <p:cNvSpPr txBox="1"/>
          <p:nvPr/>
        </p:nvSpPr>
        <p:spPr>
          <a:xfrm>
            <a:off x="352913" y="3322552"/>
            <a:ext cx="11758091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R</a:t>
            </a: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Rest – Get off the injury as soon as possible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I</a:t>
            </a: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 Ice – Keep the injured area cool to prevent swelling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Compression – Apply pressure to the injured area to prevent swelling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	and give support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Elevation – Keep the injured area elevated to prevent swelling and pain</a:t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305" name="Google Shape;305;p41"/>
          <p:cNvSpPr txBox="1"/>
          <p:nvPr>
            <p:ph idx="1" type="body"/>
          </p:nvPr>
        </p:nvSpPr>
        <p:spPr>
          <a:xfrm>
            <a:off x="451518" y="2018021"/>
            <a:ext cx="9784080" cy="667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How does the acronym </a:t>
            </a:r>
            <a:r>
              <a:rPr lang="en-US" sz="4000">
                <a:solidFill>
                  <a:srgbClr val="FFFF00"/>
                </a:solidFill>
              </a:rPr>
              <a:t>S.M.A.R.T. </a:t>
            </a:r>
            <a:r>
              <a:rPr lang="en-US" sz="4000"/>
              <a:t>refer to goal setting?</a:t>
            </a:r>
            <a:endParaRPr sz="4000"/>
          </a:p>
        </p:txBody>
      </p:sp>
      <p:sp>
        <p:nvSpPr>
          <p:cNvPr id="306" name="Google Shape;306;p41"/>
          <p:cNvSpPr txBox="1"/>
          <p:nvPr/>
        </p:nvSpPr>
        <p:spPr>
          <a:xfrm>
            <a:off x="90909" y="3605691"/>
            <a:ext cx="12193658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S: Specific </a:t>
            </a:r>
            <a:r>
              <a:rPr lang="en-US" sz="3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– Be clear as to what you wish to accomplish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M: Measurable </a:t>
            </a:r>
            <a:r>
              <a:rPr lang="en-US" sz="3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– Be able to track your progress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A: Attainable </a:t>
            </a:r>
            <a:r>
              <a:rPr lang="en-US" sz="3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– The goal should be something meaningful to you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R: Realistic </a:t>
            </a:r>
            <a:r>
              <a:rPr lang="en-US" sz="3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– Set goals that are within your abilities to accomplish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T: Time Bound </a:t>
            </a:r>
            <a:r>
              <a:rPr lang="en-US" sz="3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– Have a set finish point</a:t>
            </a:r>
            <a:endParaRPr sz="35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203688" y="2050317"/>
            <a:ext cx="7987275" cy="100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A __________________ is a brief summary of your fitness.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751527" y="3930202"/>
            <a:ext cx="392767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Fitness Profile</a:t>
            </a:r>
            <a:endParaRPr sz="5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app.cooperinstitute.org/images_1/fg_student_report_320x414px.jpg"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68" y="819616"/>
            <a:ext cx="4415105" cy="5712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312" name="Google Shape;312;p42"/>
          <p:cNvSpPr txBox="1"/>
          <p:nvPr>
            <p:ph idx="1" type="body"/>
          </p:nvPr>
        </p:nvSpPr>
        <p:spPr>
          <a:xfrm>
            <a:off x="463639" y="2121248"/>
            <a:ext cx="9784080" cy="860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What is a Long Term Goal?</a:t>
            </a:r>
            <a:endParaRPr sz="4000"/>
          </a:p>
        </p:txBody>
      </p:sp>
      <p:sp>
        <p:nvSpPr>
          <p:cNvPr id="313" name="Google Shape;313;p42"/>
          <p:cNvSpPr txBox="1"/>
          <p:nvPr/>
        </p:nvSpPr>
        <p:spPr>
          <a:xfrm>
            <a:off x="463639" y="2981556"/>
            <a:ext cx="1088041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Goals that you can expect to accomplish in months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or over the course of a year!</a:t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dykn.com/storage/2012/07/running-marathon.jpg" id="314" name="Google Shape;31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5802" y="3818877"/>
            <a:ext cx="4649274" cy="281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320" name="Google Shape;320;p43"/>
          <p:cNvSpPr txBox="1"/>
          <p:nvPr>
            <p:ph idx="1" type="body"/>
          </p:nvPr>
        </p:nvSpPr>
        <p:spPr>
          <a:xfrm>
            <a:off x="497695" y="2288276"/>
            <a:ext cx="9784080" cy="770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What is a Short Term goal?</a:t>
            </a:r>
            <a:endParaRPr sz="4000"/>
          </a:p>
        </p:txBody>
      </p:sp>
      <p:sp>
        <p:nvSpPr>
          <p:cNvPr id="321" name="Google Shape;321;p43"/>
          <p:cNvSpPr txBox="1"/>
          <p:nvPr/>
        </p:nvSpPr>
        <p:spPr>
          <a:xfrm>
            <a:off x="497695" y="3610785"/>
            <a:ext cx="780906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Goals that you expect to accomplish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several days or weeks</a:t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s-media-cache-ak0.pinimg.com/736x/ea/0d/03/ea0d03b27f57013a58f33a7b8132d9fb.jpg" id="322" name="Google Shape;32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6756" y="1849949"/>
            <a:ext cx="3743951" cy="484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US"/>
              <a:t>LONG &amp; SHORT TERM GOALS</a:t>
            </a:r>
            <a:endParaRPr/>
          </a:p>
        </p:txBody>
      </p:sp>
      <p:sp>
        <p:nvSpPr>
          <p:cNvPr id="328" name="Google Shape;328;p44"/>
          <p:cNvSpPr txBox="1"/>
          <p:nvPr>
            <p:ph idx="1" type="body"/>
          </p:nvPr>
        </p:nvSpPr>
        <p:spPr>
          <a:xfrm>
            <a:off x="777916" y="2282137"/>
            <a:ext cx="9784080" cy="14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Write a Short and Long term goal that you have set for yourself to improve your Fitnessgram scores this semester!</a:t>
            </a:r>
            <a:endParaRPr sz="4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334" name="Google Shape;334;p45"/>
          <p:cNvSpPr txBox="1"/>
          <p:nvPr>
            <p:ph idx="1" type="body"/>
          </p:nvPr>
        </p:nvSpPr>
        <p:spPr>
          <a:xfrm>
            <a:off x="482362" y="2101832"/>
            <a:ext cx="11225193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What are some healthy lifestyles you now practice?</a:t>
            </a:r>
            <a:endParaRPr/>
          </a:p>
          <a:p>
            <a:pPr indent="-25400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What are some healthy lifestyles your family practices?</a:t>
            </a:r>
            <a:endParaRPr/>
          </a:p>
          <a:p>
            <a:pPr indent="-25400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What changes would you make to your lifestyle to improve your personal health and wellness?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1202919" y="2011680"/>
            <a:ext cx="9784080" cy="834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To build a fitness profile, you __________  all your self-assessment results.</a:t>
            </a:r>
            <a:endParaRPr sz="4000"/>
          </a:p>
        </p:txBody>
      </p:sp>
      <p:sp>
        <p:nvSpPr>
          <p:cNvPr id="116" name="Google Shape;116;p16"/>
          <p:cNvSpPr txBox="1"/>
          <p:nvPr/>
        </p:nvSpPr>
        <p:spPr>
          <a:xfrm>
            <a:off x="1352282" y="3889420"/>
            <a:ext cx="369684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SUMMARIZE</a:t>
            </a:r>
            <a:endParaRPr sz="5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childj.ism-online.org/files/2013/09/Screen-Shot-2013-09-17-at-12.52.29-PM.png"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5797" y="3383979"/>
            <a:ext cx="4634455" cy="324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1202919" y="2011680"/>
            <a:ext cx="9784080" cy="744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Why is it necessary to periodically re-evaluate your fitness program and goals?</a:t>
            </a:r>
            <a:endParaRPr sz="4000"/>
          </a:p>
        </p:txBody>
      </p:sp>
      <p:sp>
        <p:nvSpPr>
          <p:cNvPr id="124" name="Google Shape;124;p17"/>
          <p:cNvSpPr txBox="1"/>
          <p:nvPr/>
        </p:nvSpPr>
        <p:spPr>
          <a:xfrm>
            <a:off x="533725" y="3786389"/>
            <a:ext cx="1112246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Your body will plateau as you improve your fitness level.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You have to continually adjust your program to gradually increase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FITT principles for your workouts in order to improve your fitness.</a:t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430187" y="2024559"/>
            <a:ext cx="9784080" cy="847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List the benefits associated with good  fitness and wellness.</a:t>
            </a:r>
            <a:endParaRPr sz="4000"/>
          </a:p>
        </p:txBody>
      </p:sp>
      <p:sp>
        <p:nvSpPr>
          <p:cNvPr id="131" name="Google Shape;131;p18"/>
          <p:cNvSpPr txBox="1"/>
          <p:nvPr/>
        </p:nvSpPr>
        <p:spPr>
          <a:xfrm>
            <a:off x="785612" y="3400023"/>
            <a:ext cx="624337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Improved Appearance &amp; Self esteem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Improved physical &amp; Mental Health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Improve Self perception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Improved energy levels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Good Posture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Stronger Heart Muscle</a:t>
            </a:r>
            <a:endParaRPr/>
          </a:p>
        </p:txBody>
      </p:sp>
      <p:pic>
        <p:nvPicPr>
          <p:cNvPr descr="http://vemmanews.com/wp-content/uploads/2015/07/running_5874254.jpg"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8988" y="4148654"/>
            <a:ext cx="4880436" cy="24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1202919" y="2011680"/>
            <a:ext cx="9784080" cy="821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Most people become __ ____ as they grow older.</a:t>
            </a:r>
            <a:endParaRPr sz="5000"/>
          </a:p>
        </p:txBody>
      </p:sp>
      <p:sp>
        <p:nvSpPr>
          <p:cNvPr id="139" name="Google Shape;139;p19"/>
          <p:cNvSpPr txBox="1"/>
          <p:nvPr/>
        </p:nvSpPr>
        <p:spPr>
          <a:xfrm>
            <a:off x="1081826" y="4005330"/>
            <a:ext cx="3716915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LESS ACTIVE</a:t>
            </a:r>
            <a:endParaRPr sz="5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images.medicinenet.com/images/slideshow/healthy-seniors-s4-senior-pumping-iron.jpg"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959" y="3439302"/>
            <a:ext cx="4695825" cy="319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759854" y="2095490"/>
            <a:ext cx="9784080" cy="87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▪"/>
            </a:pPr>
            <a:r>
              <a:rPr lang="en-US" sz="5000"/>
              <a:t>Define Hypokenetic</a:t>
            </a:r>
            <a:endParaRPr sz="5000"/>
          </a:p>
        </p:txBody>
      </p:sp>
      <p:sp>
        <p:nvSpPr>
          <p:cNvPr id="147" name="Google Shape;147;p20"/>
          <p:cNvSpPr txBox="1"/>
          <p:nvPr/>
        </p:nvSpPr>
        <p:spPr>
          <a:xfrm>
            <a:off x="759854" y="3271233"/>
            <a:ext cx="498303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“Hypo”: Lack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“Kenetic”: Movement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LACK OF PHYSICAL ACTIVITY</a:t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cdn.builtlean.com/wp-content/uploads/2013/02/Single-Men.png"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407" y="2968678"/>
            <a:ext cx="4933950" cy="33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958221" y="211471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Heart Disease</a:t>
            </a:r>
            <a:endParaRPr/>
          </a:p>
          <a:p>
            <a:pPr indent="-25400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High Blood Pressure</a:t>
            </a:r>
            <a:endParaRPr/>
          </a:p>
          <a:p>
            <a:pPr indent="-25400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Diabetes</a:t>
            </a:r>
            <a:endParaRPr/>
          </a:p>
          <a:p>
            <a:pPr indent="-25400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Osteoporosis</a:t>
            </a:r>
            <a:endParaRPr sz="4000"/>
          </a:p>
        </p:txBody>
      </p:sp>
      <p:pic>
        <p:nvPicPr>
          <p:cNvPr descr="http://axialexchange.com/images/articles/heart_failure.jpg"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425" y="1983692"/>
            <a:ext cx="3708087" cy="281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alcreekpt.com/wp-content/uploads/2015/03/osteo.jpg" id="156" name="Google Shape;1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3792" y="3080642"/>
            <a:ext cx="1957018" cy="344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