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</p:sldIdLst>
  <p:sldSz cy="5143500" cx="9144000"/>
  <p:notesSz cx="6858000" cy="9144000"/>
  <p:embeddedFontLst>
    <p:embeddedFont>
      <p:font typeface="Anton"/>
      <p:regular r:id="rId49"/>
    </p:embeddedFont>
    <p:embeddedFont>
      <p:font typeface="Limelight"/>
      <p:regular r:id="rId50"/>
    </p:embeddedFont>
    <p:embeddedFont>
      <p:font typeface="Indie Flower"/>
      <p:regular r:id="rId51"/>
    </p:embeddedFont>
    <p:embeddedFont>
      <p:font typeface="Alfa Slab One"/>
      <p:regular r:id="rId52"/>
    </p:embeddedFont>
    <p:embeddedFont>
      <p:font typeface="Century Gothic"/>
      <p:regular r:id="rId53"/>
      <p:bold r:id="rId54"/>
      <p:italic r:id="rId55"/>
      <p:boldItalic r:id="rId5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font" Target="fonts/Anton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IndieFlower-regular.fntdata"/><Relationship Id="rId50" Type="http://schemas.openxmlformats.org/officeDocument/2006/relationships/font" Target="fonts/Limelight-regular.fntdata"/><Relationship Id="rId53" Type="http://schemas.openxmlformats.org/officeDocument/2006/relationships/font" Target="fonts/CenturyGothic-regular.fntdata"/><Relationship Id="rId52" Type="http://schemas.openxmlformats.org/officeDocument/2006/relationships/font" Target="fonts/AlfaSlabOne-regular.fntdata"/><Relationship Id="rId11" Type="http://schemas.openxmlformats.org/officeDocument/2006/relationships/slide" Target="slides/slide6.xml"/><Relationship Id="rId55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54" Type="http://schemas.openxmlformats.org/officeDocument/2006/relationships/font" Target="fonts/CenturyGothic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56" Type="http://schemas.openxmlformats.org/officeDocument/2006/relationships/font" Target="fonts/CenturyGothic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0b416fee6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50b416fee6_0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0b416fee6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50b416fee6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0b416fee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50b416fee6_0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0b416fee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50b416fee6_0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0b416fee6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50b416fee6_0_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0b416fee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50b416fee6_0_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0b416fee6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50b416fee6_0_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0b416fee6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50b416fee6_0_7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0b416fee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50b416fee6_0_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0b416fee6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50b416fee6_0_8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0b416fee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50b416fee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0b416fee6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50b416fee6_0_9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0b416fee6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50b416fee6_0_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0b416fee6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50b416fee6_0_10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0b416fee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50b416fee6_0_10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0b416fee6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50b416fee6_0_1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0b416fee6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50b416fee6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50b416fee6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50b416fee6_0_1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50b416fee6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50b416fee6_0_1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0b416fee6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50b416fee6_0_1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0b416fee6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50b416fee6_0_1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0b416fee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50b416fee6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0b416fee6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50b416fee6_0_1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0b416fee6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g50b416fee6_0_1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50b416fee6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50b416fee6_0_1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0b416fee6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g50b416fee6_0_1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50b416fee6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50b416fee6_0_1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50b416fee6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g50b416fee6_0_1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50b416fee6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g50b416fee6_0_1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50b416fee6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g50b416fee6_0_17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50b416fee6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g50b416fee6_0_1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5119ea83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5119ea831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0b416fee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50b416fee6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5119ea831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g5119ea8313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119ea8313_0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g5119ea8313_0_40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5119ea8313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g5119ea8313_0_4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50b416fee6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g50b416fee6_0_1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0b416fee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50b416fee6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0b416fee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50b416fee6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0b416fee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50b416fee6_0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0b416fee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50b416fee6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0b416fee6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50b416fee6_0_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298450" lvl="0" marL="4572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/>
            </a:lvl1pPr>
            <a:lvl2pPr indent="-298450" lvl="1" marL="9144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 algn="l">
              <a:spcBef>
                <a:spcPts val="8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 algn="l">
              <a:spcBef>
                <a:spcPts val="8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 algn="l">
              <a:spcBef>
                <a:spcPts val="80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 rot="5400000">
            <a:off x="7616804" y="1342951"/>
            <a:ext cx="742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 rot="5400000">
            <a:off x="6713753" y="2418900"/>
            <a:ext cx="28947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7764405" y="221797"/>
            <a:ext cx="628500" cy="575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0" lvl="0" marL="0" rtl="0" algn="ctr">
              <a:spcBef>
                <a:spcPts val="0"/>
              </a:spcBef>
              <a:buNone/>
              <a:defRPr/>
            </a:lvl1pPr>
            <a:lvl2pPr indent="0" lvl="1" marL="0" rtl="0" algn="ctr">
              <a:spcBef>
                <a:spcPts val="0"/>
              </a:spcBef>
              <a:buNone/>
              <a:defRPr/>
            </a:lvl2pPr>
            <a:lvl3pPr indent="0" lvl="2" marL="0" rtl="0" algn="ctr">
              <a:spcBef>
                <a:spcPts val="0"/>
              </a:spcBef>
              <a:buNone/>
              <a:defRPr/>
            </a:lvl3pPr>
            <a:lvl4pPr indent="0" lvl="3" marL="0" rtl="0" algn="ctr">
              <a:spcBef>
                <a:spcPts val="0"/>
              </a:spcBef>
              <a:buNone/>
              <a:defRPr/>
            </a:lvl4pPr>
            <a:lvl5pPr indent="0" lvl="4" marL="0" rtl="0" algn="ctr">
              <a:spcBef>
                <a:spcPts val="0"/>
              </a:spcBef>
              <a:buNone/>
              <a:defRPr/>
            </a:lvl5pPr>
            <a:lvl6pPr indent="0" lvl="5" marL="0" rtl="0" algn="ctr">
              <a:spcBef>
                <a:spcPts val="0"/>
              </a:spcBef>
              <a:buNone/>
              <a:defRPr/>
            </a:lvl6pPr>
            <a:lvl7pPr indent="0" lvl="6" marL="0" rtl="0" algn="ctr">
              <a:spcBef>
                <a:spcPts val="0"/>
              </a:spcBef>
              <a:buNone/>
              <a:defRPr/>
            </a:lvl7pPr>
            <a:lvl8pPr indent="0" lvl="7" marL="0" rtl="0" algn="ctr">
              <a:spcBef>
                <a:spcPts val="0"/>
              </a:spcBef>
              <a:buNone/>
              <a:defRPr/>
            </a:lvl8pPr>
            <a:lvl9pPr indent="0" lvl="8" marL="0" rt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623400" y="145125"/>
            <a:ext cx="8520600" cy="269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rgbClr val="FFFFFF"/>
                </a:solidFill>
                <a:latin typeface="Anton"/>
                <a:ea typeface="Anton"/>
                <a:cs typeface="Anton"/>
                <a:sym typeface="Anton"/>
              </a:rPr>
              <a:t>FIT FOR LIFE</a:t>
            </a:r>
            <a:endParaRPr sz="8000">
              <a:solidFill>
                <a:srgbClr val="FFFFFF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Unit 3 </a:t>
            </a:r>
            <a:endParaRPr sz="8000">
              <a:solidFill>
                <a:srgbClr val="FFFFFF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STRENGTH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484583" y="1307869"/>
            <a:ext cx="84984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F: </a:t>
            </a:r>
            <a:r>
              <a:rPr lang="en" sz="2300"/>
              <a:t>2 – 3 DAYS OF THE WEEK ON NON-CONSECUTIVE DAYS</a:t>
            </a:r>
            <a:endParaRPr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I: </a:t>
            </a:r>
            <a:r>
              <a:rPr lang="en" sz="2300"/>
              <a:t>60 – 90% OF 1 RM</a:t>
            </a:r>
            <a:endParaRPr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T: </a:t>
            </a:r>
            <a:r>
              <a:rPr lang="en" sz="2300"/>
              <a:t>1 TO 2 SETS / 3 TO 8 REPS</a:t>
            </a:r>
            <a:endParaRPr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T: </a:t>
            </a:r>
            <a:r>
              <a:rPr lang="en" sz="2300"/>
              <a:t>WEIGHT TRAINING</a:t>
            </a:r>
            <a:endParaRPr sz="2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MUSCULAR ENDURANCE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>
            <a:off x="566686" y="1389936"/>
            <a:ext cx="7286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F: </a:t>
            </a:r>
            <a:r>
              <a:rPr lang="en" sz="2300"/>
              <a:t>3 DAYS PER WEEK</a:t>
            </a:r>
            <a:endParaRPr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I: </a:t>
            </a:r>
            <a:r>
              <a:rPr lang="en" sz="2300"/>
              <a:t>20% OF 1 RM</a:t>
            </a:r>
            <a:endParaRPr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T: </a:t>
            </a:r>
            <a:r>
              <a:rPr lang="en" sz="2300"/>
              <a:t>1 - 2 SETS / 11 – 25 REPETITIONS</a:t>
            </a:r>
            <a:endParaRPr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T: </a:t>
            </a:r>
            <a:r>
              <a:rPr lang="en" sz="2300"/>
              <a:t>CROSSFIT, BOOTCAMP, CIRCUIT TRAINING, CROSS COUNTRY RUNNING, SWIMMING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26" name="Google Shape;126;p25"/>
          <p:cNvSpPr txBox="1"/>
          <p:nvPr>
            <p:ph idx="1" type="body"/>
          </p:nvPr>
        </p:nvSpPr>
        <p:spPr>
          <a:xfrm>
            <a:off x="484583" y="1066390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300"/>
              <a:t>How is strength training different from muscle endurance training?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3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FF00FF"/>
                </a:solidFill>
              </a:rPr>
              <a:t>STRENGTH: </a:t>
            </a:r>
            <a:r>
              <a:rPr lang="en" sz="2300"/>
              <a:t>High Resistance, Low Reps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3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FF00FF"/>
                </a:solidFill>
              </a:rPr>
              <a:t>ENDURANCE: </a:t>
            </a:r>
            <a:r>
              <a:rPr lang="en" sz="2300"/>
              <a:t>Low Resistance, High Reps</a:t>
            </a:r>
            <a:endParaRPr sz="2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32" name="Google Shape;132;p26"/>
          <p:cNvSpPr txBox="1"/>
          <p:nvPr>
            <p:ph idx="1" type="body"/>
          </p:nvPr>
        </p:nvSpPr>
        <p:spPr>
          <a:xfrm>
            <a:off x="484583" y="1230595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00FF"/>
                </a:solidFill>
                <a:latin typeface="Indie Flower"/>
                <a:ea typeface="Indie Flower"/>
                <a:cs typeface="Indie Flower"/>
                <a:sym typeface="Indie Flower"/>
              </a:rPr>
              <a:t>Define the three basic principles of exercise.</a:t>
            </a:r>
            <a:endParaRPr sz="4800">
              <a:solidFill>
                <a:srgbClr val="FF00FF"/>
              </a:solidFill>
              <a:latin typeface="Indie Flower"/>
              <a:ea typeface="Indie Flower"/>
              <a:cs typeface="Indie Flower"/>
              <a:sym typeface="Indie Flower"/>
            </a:endParaRPr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Principle of Overload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566687" y="1278891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Requiring the body to do more than it usually does.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Principle of Progression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656401" y="1307869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The amount and intensity of your exercise should be increased gradually.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Principle of Specificity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50" name="Google Shape;150;p29"/>
          <p:cNvSpPr txBox="1"/>
          <p:nvPr>
            <p:ph idx="1" type="body"/>
          </p:nvPr>
        </p:nvSpPr>
        <p:spPr>
          <a:xfrm>
            <a:off x="557027" y="1288550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Specific types of exercises improve specific parts of fitness.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56" name="Google Shape;156;p30"/>
          <p:cNvSpPr txBox="1"/>
          <p:nvPr>
            <p:ph idx="1" type="body"/>
          </p:nvPr>
        </p:nvSpPr>
        <p:spPr>
          <a:xfrm>
            <a:off x="484583" y="1172641"/>
            <a:ext cx="7759500" cy="35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does THRZ stand for? What is the importance of this zone?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2400"/>
              <a:buChar char="●"/>
            </a:pPr>
            <a:r>
              <a:rPr lang="en" sz="3000">
                <a:solidFill>
                  <a:srgbClr val="FF00FF"/>
                </a:solidFill>
              </a:rPr>
              <a:t>Target Heart Rate Zone</a:t>
            </a:r>
            <a:endParaRPr>
              <a:solidFill>
                <a:srgbClr val="FF00FF"/>
              </a:solidFill>
            </a:endParaRPr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2400"/>
              <a:buChar char="●"/>
            </a:pPr>
            <a:r>
              <a:rPr lang="en" sz="3000">
                <a:solidFill>
                  <a:srgbClr val="FF00FF"/>
                </a:solidFill>
              </a:rPr>
              <a:t>It is recommended to stay within your personal training zone when exercising!</a:t>
            </a:r>
            <a:endParaRPr>
              <a:solidFill>
                <a:srgbClr val="FF00FF"/>
              </a:solidFill>
            </a:endParaRPr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62" name="Google Shape;162;p31"/>
          <p:cNvSpPr txBox="1"/>
          <p:nvPr>
            <p:ph idx="1" type="body"/>
          </p:nvPr>
        </p:nvSpPr>
        <p:spPr>
          <a:xfrm>
            <a:off x="484583" y="989116"/>
            <a:ext cx="7672500" cy="3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Threshold of Training (Lower Limit THRZ)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2400"/>
              <a:buChar char="●"/>
            </a:pPr>
            <a:r>
              <a:rPr lang="en" sz="3000">
                <a:solidFill>
                  <a:srgbClr val="FF00FF"/>
                </a:solidFill>
              </a:rPr>
              <a:t>The minimum amount of overload needed to build physical fitness</a:t>
            </a:r>
            <a:endParaRPr>
              <a:solidFill>
                <a:srgbClr val="FF00FF"/>
              </a:solidFill>
            </a:endParaRPr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2400"/>
              <a:buChar char="●"/>
            </a:pPr>
            <a:r>
              <a:rPr lang="en" sz="3000">
                <a:solidFill>
                  <a:srgbClr val="FF00FF"/>
                </a:solidFill>
              </a:rPr>
              <a:t>FORMULA: MHR x (.65)</a:t>
            </a:r>
            <a:endParaRPr sz="3000">
              <a:solidFill>
                <a:srgbClr val="FF00FF"/>
              </a:solidFill>
            </a:endParaRPr>
          </a:p>
          <a:p>
            <a:pPr indent="-2286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2000"/>
              <a:buChar char="●"/>
            </a:pPr>
            <a:r>
              <a:rPr lang="en" sz="2000">
                <a:solidFill>
                  <a:srgbClr val="FF00FF"/>
                </a:solidFill>
              </a:rPr>
              <a:t>MHR= </a:t>
            </a:r>
            <a:r>
              <a:rPr lang="en" sz="2000">
                <a:solidFill>
                  <a:srgbClr val="FF00FF"/>
                </a:solidFill>
              </a:rPr>
              <a:t>Maximum</a:t>
            </a:r>
            <a:r>
              <a:rPr lang="en" sz="2000">
                <a:solidFill>
                  <a:srgbClr val="FF00FF"/>
                </a:solidFill>
              </a:rPr>
              <a:t> Heart Rate. </a:t>
            </a:r>
            <a:endParaRPr sz="2000">
              <a:solidFill>
                <a:srgbClr val="FF00FF"/>
              </a:solidFill>
            </a:endParaRPr>
          </a:p>
          <a:p>
            <a:pPr indent="0" lvl="0" marL="2540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FF"/>
                </a:solidFill>
              </a:rPr>
              <a:t>Usually 220-your age Ex: 220-16= 204mhr</a:t>
            </a:r>
            <a:endParaRPr sz="20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idx="1" type="body"/>
          </p:nvPr>
        </p:nvSpPr>
        <p:spPr>
          <a:xfrm>
            <a:off x="484583" y="1105026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Target Ceiling (Upper Limit THRZ):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2400"/>
              <a:buChar char="●"/>
            </a:pPr>
            <a:r>
              <a:rPr lang="en" sz="3000">
                <a:solidFill>
                  <a:srgbClr val="FF00FF"/>
                </a:solidFill>
              </a:rPr>
              <a:t>The maximum amount of overload during physical activity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>
              <a:solidFill>
                <a:srgbClr val="FF00FF"/>
              </a:solidFill>
            </a:endParaRPr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2400"/>
              <a:buChar char="●"/>
            </a:pPr>
            <a:r>
              <a:rPr lang="en" sz="3000">
                <a:solidFill>
                  <a:srgbClr val="FF00FF"/>
                </a:solidFill>
              </a:rPr>
              <a:t>FORMULA: MHR x (.90)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484583" y="1259573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n" sz="2300">
                <a:solidFill>
                  <a:srgbClr val="FF00FF"/>
                </a:solidFill>
              </a:rPr>
              <a:t>Define Health-Related Physical Fitness</a:t>
            </a:r>
            <a:endParaRPr>
              <a:solidFill>
                <a:srgbClr val="FF00FF"/>
              </a:solidFill>
            </a:endParaRPr>
          </a:p>
          <a:p>
            <a:pPr indent="-139700" lvl="0" marL="254000" rtl="0" algn="l"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300">
              <a:solidFill>
                <a:srgbClr val="FF00FF"/>
              </a:solidFill>
            </a:endParaRPr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1800"/>
              <a:buChar char="●"/>
            </a:pPr>
            <a:r>
              <a:rPr lang="en" sz="2300">
                <a:solidFill>
                  <a:srgbClr val="FF00FF"/>
                </a:solidFill>
              </a:rPr>
              <a:t>The ability of your body system to work together efficiently to allow you to be healthy and effectively perform activities of daily living.</a:t>
            </a:r>
            <a:endParaRPr sz="23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idx="1" type="body"/>
          </p:nvPr>
        </p:nvSpPr>
        <p:spPr>
          <a:xfrm>
            <a:off x="576758" y="89093"/>
            <a:ext cx="7990500" cy="35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FF00FF"/>
                </a:solidFill>
              </a:rPr>
              <a:t>Computing Target Heart Rate Zone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3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Step One:</a:t>
            </a:r>
            <a:r>
              <a:rPr lang="en" sz="2300">
                <a:solidFill>
                  <a:srgbClr val="FFFF00"/>
                </a:solidFill>
              </a:rPr>
              <a:t> </a:t>
            </a:r>
            <a:r>
              <a:rPr lang="en" sz="2300"/>
              <a:t>220 – (</a:t>
            </a:r>
            <a:r>
              <a:rPr lang="en" sz="2300" u="sng"/>
              <a:t>Age</a:t>
            </a:r>
            <a:r>
              <a:rPr lang="en" sz="2300"/>
              <a:t>) = Maximum Heart Rate (MHR)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3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Step Two: </a:t>
            </a:r>
            <a:r>
              <a:rPr lang="en" sz="2300"/>
              <a:t>MHR x ( .65) = Threshold of Training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3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Step Three: </a:t>
            </a:r>
            <a:r>
              <a:rPr lang="en" sz="2300"/>
              <a:t>MHR x (.90) = Target Ceiling</a:t>
            </a:r>
            <a:endParaRPr sz="23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COMPLETE THE FOLLOWING…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78" name="Google Shape;178;p34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47650" lvl="0" marL="2540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2400"/>
              <a:t>Using the Target Heart Rate Formula…</a:t>
            </a:r>
            <a:endParaRPr/>
          </a:p>
          <a:p>
            <a:pPr indent="-247650" lvl="0" marL="254000" rtl="0" algn="l">
              <a:spcBef>
                <a:spcPts val="800"/>
              </a:spcBef>
              <a:spcAft>
                <a:spcPts val="0"/>
              </a:spcAft>
              <a:buSzPts val="1900"/>
              <a:buChar char="●"/>
            </a:pPr>
            <a:r>
              <a:rPr lang="en" sz="2400"/>
              <a:t>Calculate your personal target heart rate zone!</a:t>
            </a:r>
            <a:endParaRPr/>
          </a:p>
          <a:p>
            <a:pPr indent="-247650" lvl="0" marL="254000" rtl="0" algn="l">
              <a:spcBef>
                <a:spcPts val="800"/>
              </a:spcBef>
              <a:spcAft>
                <a:spcPts val="0"/>
              </a:spcAft>
              <a:buSzPts val="1900"/>
              <a:buChar char="●"/>
            </a:pPr>
            <a:r>
              <a:rPr lang="en" sz="2400"/>
              <a:t>Write your answers by each step on the study guide</a:t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5"/>
          <p:cNvSpPr txBox="1"/>
          <p:nvPr>
            <p:ph idx="1" type="body"/>
          </p:nvPr>
        </p:nvSpPr>
        <p:spPr>
          <a:xfrm>
            <a:off x="656401" y="1259573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Resistance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A force that acts against the muscles</a:t>
            </a:r>
            <a:endParaRPr sz="3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>
            <p:ph idx="1" type="body"/>
          </p:nvPr>
        </p:nvSpPr>
        <p:spPr>
          <a:xfrm>
            <a:off x="747067" y="1438461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Repetitions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The number of consecutive times a person does and exercise.</a:t>
            </a:r>
            <a:endParaRPr sz="3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>
            <p:ph idx="1" type="body"/>
          </p:nvPr>
        </p:nvSpPr>
        <p:spPr>
          <a:xfrm>
            <a:off x="656401" y="1389936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Set</a:t>
            </a:r>
            <a:endParaRPr>
              <a:solidFill>
                <a:srgbClr val="FF00FF"/>
              </a:solidFill>
            </a:endParaRPr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A group of repetitions of a specific exercise.</a:t>
            </a:r>
            <a:endParaRPr sz="3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8"/>
          <p:cNvSpPr txBox="1"/>
          <p:nvPr>
            <p:ph idx="1" type="body"/>
          </p:nvPr>
        </p:nvSpPr>
        <p:spPr>
          <a:xfrm>
            <a:off x="586005" y="1278892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Define Static Stretching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Stretching and holding the muscle just beyond its normal limits.</a:t>
            </a:r>
            <a:endParaRPr sz="3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9"/>
          <p:cNvSpPr txBox="1"/>
          <p:nvPr>
            <p:ph idx="1" type="body"/>
          </p:nvPr>
        </p:nvSpPr>
        <p:spPr>
          <a:xfrm>
            <a:off x="656401" y="1389936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Define Ballistic Stretching</a:t>
            </a:r>
            <a:endParaRPr>
              <a:solidFill>
                <a:srgbClr val="FF00FF"/>
              </a:solidFill>
            </a:endParaRPr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stretching and bouncing just beyond the muscles normal limits.</a:t>
            </a:r>
            <a:endParaRPr sz="3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0"/>
          <p:cNvSpPr txBox="1"/>
          <p:nvPr>
            <p:ph idx="1" type="body"/>
          </p:nvPr>
        </p:nvSpPr>
        <p:spPr>
          <a:xfrm>
            <a:off x="586005" y="1124344"/>
            <a:ext cx="6710100" cy="34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Exclusive use of __________ exercises can lead to a loss of _________.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2400"/>
              <a:buChar char="●"/>
            </a:pPr>
            <a:r>
              <a:rPr lang="en" sz="3000">
                <a:solidFill>
                  <a:srgbClr val="FF00FF"/>
                </a:solidFill>
              </a:rPr>
              <a:t>Strength</a:t>
            </a:r>
            <a:endParaRPr>
              <a:solidFill>
                <a:srgbClr val="FF00FF"/>
              </a:solidFill>
            </a:endParaRPr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FF00FF"/>
              </a:buClr>
              <a:buSzPts val="2400"/>
              <a:buChar char="●"/>
            </a:pPr>
            <a:r>
              <a:rPr lang="en" sz="3000">
                <a:solidFill>
                  <a:srgbClr val="FF00FF"/>
                </a:solidFill>
              </a:rPr>
              <a:t>Flexibility</a:t>
            </a:r>
            <a:endParaRPr sz="30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1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What is Lean Tissue? 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Lean Tissue includes muscles, bones, skin, and body organs.</a:t>
            </a:r>
            <a:endParaRPr sz="3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2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More than </a:t>
            </a:r>
            <a:r>
              <a:rPr lang="en" sz="3000" u="sng">
                <a:solidFill>
                  <a:srgbClr val="FF00FF"/>
                </a:solidFill>
              </a:rPr>
              <a:t> ____ </a:t>
            </a:r>
            <a:r>
              <a:rPr lang="en" sz="3000">
                <a:solidFill>
                  <a:srgbClr val="FF00FF"/>
                </a:solidFill>
              </a:rPr>
              <a:t>of all adults are considered to be too fat or obese.</a:t>
            </a:r>
            <a:endParaRPr>
              <a:solidFill>
                <a:srgbClr val="FF00FF"/>
              </a:solidFill>
            </a:endParaRPr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70%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DEFINE THE FOLLOWING LETTERS IN THE F.I.T.T. ACRONYM</a:t>
            </a:r>
            <a:endParaRPr sz="3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3"/>
          <p:cNvSpPr txBox="1"/>
          <p:nvPr>
            <p:ph idx="1" type="body"/>
          </p:nvPr>
        </p:nvSpPr>
        <p:spPr>
          <a:xfrm>
            <a:off x="656400" y="426097"/>
            <a:ext cx="8050500" cy="41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F00FF"/>
                </a:solidFill>
                <a:latin typeface="Indie Flower"/>
                <a:ea typeface="Indie Flower"/>
                <a:cs typeface="Indie Flower"/>
                <a:sym typeface="Indie Flower"/>
              </a:rPr>
              <a:t>List the factors that influence body composition</a:t>
            </a:r>
            <a:endParaRPr sz="6000">
              <a:solidFill>
                <a:srgbClr val="FF00FF"/>
              </a:solidFill>
              <a:latin typeface="Indie Flower"/>
              <a:ea typeface="Indie Flower"/>
              <a:cs typeface="Indie Flower"/>
              <a:sym typeface="Indie Flower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4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Heredity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229" name="Google Shape;229;p44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Characteristics passed from parents to their children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5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Basal Metabolism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235" name="Google Shape;235;p45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The amount of energy the body uses just to keep living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6"/>
          <p:cNvSpPr txBox="1"/>
          <p:nvPr>
            <p:ph type="title"/>
          </p:nvPr>
        </p:nvSpPr>
        <p:spPr>
          <a:xfrm>
            <a:off x="483983" y="37188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Maturation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241" name="Google Shape;241;p46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The process of becoming fully grown and developed physically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7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Diet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247" name="Google Shape;247;p47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What we eat affects our weight and body composition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Clr>
                <a:srgbClr val="9900FF"/>
              </a:buClr>
              <a:buSzPts val="2400"/>
              <a:buChar char="●"/>
            </a:pPr>
            <a:r>
              <a:rPr lang="en" sz="3000">
                <a:solidFill>
                  <a:srgbClr val="9900FF"/>
                </a:solidFill>
              </a:rPr>
              <a:t>Caloric Intake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8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Physical Activity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253" name="Google Shape;253;p48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Activity levels &amp; Exercise determine how  many calories we burn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Caloric expenditure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9"/>
          <p:cNvSpPr txBox="1"/>
          <p:nvPr>
            <p:ph idx="1" type="body"/>
          </p:nvPr>
        </p:nvSpPr>
        <p:spPr>
          <a:xfrm>
            <a:off x="1216959" y="795663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Essential Body Fat: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Minimum amount of body fat needed for good health.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0"/>
          <p:cNvSpPr txBox="1"/>
          <p:nvPr>
            <p:ph idx="1" type="body"/>
          </p:nvPr>
        </p:nvSpPr>
        <p:spPr>
          <a:xfrm>
            <a:off x="1216959" y="9983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Define Anorexia Nervosa</a:t>
            </a:r>
            <a:endParaRPr sz="3000">
              <a:solidFill>
                <a:srgbClr val="FF00FF"/>
              </a:solidFill>
            </a:endParaRPr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An eating disorder characterized by severely restricting food intake.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51"/>
          <p:cNvSpPr txBox="1"/>
          <p:nvPr>
            <p:ph idx="1" type="body"/>
          </p:nvPr>
        </p:nvSpPr>
        <p:spPr>
          <a:xfrm>
            <a:off x="1005409" y="8441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Define Bulimia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An eating disorder characterized by binge eating and then purging.</a:t>
            </a:r>
            <a:endParaRPr/>
          </a:p>
          <a:p>
            <a:pPr indent="-101600" lvl="0" marL="254000" rtl="0" algn="l">
              <a:spcBef>
                <a:spcPts val="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2"/>
          <p:cNvSpPr txBox="1"/>
          <p:nvPr>
            <p:ph idx="1" type="body"/>
          </p:nvPr>
        </p:nvSpPr>
        <p:spPr>
          <a:xfrm>
            <a:off x="1180847" y="1362745"/>
            <a:ext cx="7514100" cy="23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279400" lvl="0" marL="215900" rtl="0" algn="l">
              <a:spcBef>
                <a:spcPts val="0"/>
              </a:spcBef>
              <a:spcAft>
                <a:spcPts val="0"/>
              </a:spcAft>
              <a:buSzPts val="4400"/>
              <a:buChar char="●"/>
            </a:pPr>
            <a:r>
              <a:rPr lang="en" sz="3000"/>
              <a:t>What is self-perception?</a:t>
            </a:r>
            <a:endParaRPr/>
          </a:p>
          <a:p>
            <a:pPr indent="0" lvl="0" marL="215900" rtl="0" algn="l">
              <a:spcBef>
                <a:spcPts val="110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000"/>
          </a:p>
          <a:p>
            <a:pPr indent="-279400" lvl="0" marL="215900" rtl="0" algn="l">
              <a:spcBef>
                <a:spcPts val="1100"/>
              </a:spcBef>
              <a:spcAft>
                <a:spcPts val="0"/>
              </a:spcAft>
              <a:buSzPts val="4400"/>
              <a:buChar char="●"/>
            </a:pPr>
            <a:r>
              <a:rPr lang="en" sz="3000"/>
              <a:t>It is how you think other people view you and your own feelings about your appearance.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FREQUENCY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300"/>
              <a:t>HOW OFTEN YOU DO PHYSICAL ACTIVITY</a:t>
            </a:r>
            <a:endParaRPr sz="23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3"/>
          <p:cNvSpPr txBox="1"/>
          <p:nvPr>
            <p:ph idx="1" type="body"/>
          </p:nvPr>
        </p:nvSpPr>
        <p:spPr>
          <a:xfrm>
            <a:off x="1374031" y="1236371"/>
            <a:ext cx="7514100" cy="377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254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How can you improve self-perception?</a:t>
            </a:r>
            <a:endParaRPr>
              <a:solidFill>
                <a:srgbClr val="FF00FF"/>
              </a:solidFill>
            </a:endParaRPr>
          </a:p>
          <a:p>
            <a:pPr indent="-12700" lvl="0" marL="215900" rtl="0" algn="l">
              <a:spcBef>
                <a:spcPts val="900"/>
              </a:spcBef>
              <a:spcAft>
                <a:spcPts val="0"/>
              </a:spcAft>
              <a:buSzPts val="3300"/>
              <a:buNone/>
            </a:pPr>
            <a:r>
              <a:t/>
            </a:r>
            <a:endParaRPr sz="2300"/>
          </a:p>
          <a:p>
            <a:pPr indent="-222250" lvl="0" marL="215900" rtl="0" algn="l">
              <a:spcBef>
                <a:spcPts val="900"/>
              </a:spcBef>
              <a:spcAft>
                <a:spcPts val="0"/>
              </a:spcAft>
              <a:buSzPts val="3300"/>
              <a:buChar char="●"/>
            </a:pPr>
            <a:r>
              <a:rPr lang="en" sz="2300"/>
              <a:t>Perform regular physical activity</a:t>
            </a:r>
            <a:endParaRPr/>
          </a:p>
          <a:p>
            <a:pPr indent="-222250" lvl="0" marL="215900" rtl="0" algn="l">
              <a:spcBef>
                <a:spcPts val="900"/>
              </a:spcBef>
              <a:spcAft>
                <a:spcPts val="0"/>
              </a:spcAft>
              <a:buSzPts val="3300"/>
              <a:buChar char="●"/>
            </a:pPr>
            <a:r>
              <a:rPr lang="en" sz="2300"/>
              <a:t>Don’t compare yourself to others</a:t>
            </a:r>
            <a:endParaRPr/>
          </a:p>
          <a:p>
            <a:pPr indent="-222250" lvl="0" marL="215900" rtl="0" algn="l">
              <a:spcBef>
                <a:spcPts val="900"/>
              </a:spcBef>
              <a:spcAft>
                <a:spcPts val="0"/>
              </a:spcAft>
              <a:buSzPts val="3300"/>
              <a:buChar char="●"/>
            </a:pPr>
            <a:r>
              <a:rPr lang="en" sz="2300"/>
              <a:t>Think positively about yourself</a:t>
            </a:r>
            <a:endParaRPr/>
          </a:p>
          <a:p>
            <a:pPr indent="-222250" lvl="0" marL="215900" rtl="0" algn="l">
              <a:spcBef>
                <a:spcPts val="900"/>
              </a:spcBef>
              <a:spcAft>
                <a:spcPts val="0"/>
              </a:spcAft>
              <a:buSzPts val="3300"/>
              <a:buChar char="●"/>
            </a:pPr>
            <a:r>
              <a:rPr lang="en" sz="2300"/>
              <a:t>Consider how your behavior/actions affect others</a:t>
            </a:r>
            <a:endParaRPr/>
          </a:p>
          <a:p>
            <a:pPr indent="-222250" lvl="0" marL="215900" rtl="0" algn="l">
              <a:spcBef>
                <a:spcPts val="900"/>
              </a:spcBef>
              <a:spcAft>
                <a:spcPts val="0"/>
              </a:spcAft>
              <a:buSzPts val="3300"/>
              <a:buChar char="●"/>
            </a:pPr>
            <a:r>
              <a:rPr lang="en" sz="2300"/>
              <a:t>Eat a well-balanced diet</a:t>
            </a:r>
            <a:endParaRPr sz="2300"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SzPts val="3300"/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4"/>
          <p:cNvSpPr txBox="1"/>
          <p:nvPr>
            <p:ph idx="1" type="body"/>
          </p:nvPr>
        </p:nvSpPr>
        <p:spPr>
          <a:xfrm>
            <a:off x="1248461" y="1411040"/>
            <a:ext cx="7514100" cy="23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279400" lvl="0" marL="215900" rtl="0" algn="l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4400"/>
              <a:buChar char="●"/>
            </a:pPr>
            <a:r>
              <a:rPr lang="en" sz="3000">
                <a:solidFill>
                  <a:srgbClr val="FF00FF"/>
                </a:solidFill>
              </a:rPr>
              <a:t>List the (6) essential nutrients and what function they perform in the body</a:t>
            </a:r>
            <a:endParaRPr sz="300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5"/>
          <p:cNvSpPr txBox="1"/>
          <p:nvPr>
            <p:ph idx="1" type="body"/>
          </p:nvPr>
        </p:nvSpPr>
        <p:spPr>
          <a:xfrm>
            <a:off x="690365" y="402097"/>
            <a:ext cx="7514100" cy="389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114300" lvl="0" marL="2159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CARBOHYDRATES: Main source of energy in the body</a:t>
            </a:r>
            <a:endParaRPr sz="1600"/>
          </a:p>
          <a:p>
            <a:pPr indent="-114300" lvl="0" marL="215900" rtl="0" algn="l"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PROTEIN: Builds, repairs, and maintains body cells “Building Blocks”</a:t>
            </a:r>
            <a:endParaRPr sz="1600"/>
          </a:p>
          <a:p>
            <a:pPr indent="-114300" lvl="0" marL="215900" rtl="0" algn="l"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FATS: Necessary for growth and repair of cells; Dissolves certain vitamins and carries them to cells</a:t>
            </a:r>
            <a:endParaRPr sz="1600"/>
          </a:p>
          <a:p>
            <a:pPr indent="-114300" lvl="0" marL="215900" rtl="0" algn="l"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MINERALS: Regulate the activities of cells;                     					Calcium, Iron, Sodium</a:t>
            </a:r>
            <a:endParaRPr sz="1600"/>
          </a:p>
          <a:p>
            <a:pPr indent="-114300" lvl="0" marL="215900" rtl="0" algn="l"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VITAMINS: Growth and repair of body cells;								Vitamin B &amp; C everyday</a:t>
            </a:r>
            <a:endParaRPr sz="1600"/>
          </a:p>
          <a:p>
            <a:pPr indent="-114300" lvl="0" marL="215900" rtl="0" algn="l"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WATER: Single most important nutrient in the body; Carriers nutrients through the body, carries away waste, regulates temperature</a:t>
            </a:r>
            <a:endParaRPr sz="16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6"/>
          <p:cNvSpPr txBox="1"/>
          <p:nvPr>
            <p:ph idx="1" type="body"/>
          </p:nvPr>
        </p:nvSpPr>
        <p:spPr>
          <a:xfrm>
            <a:off x="828225" y="274102"/>
            <a:ext cx="6710100" cy="40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540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00FF"/>
                </a:solidFill>
                <a:latin typeface="Anton"/>
                <a:ea typeface="Anton"/>
                <a:cs typeface="Anton"/>
                <a:sym typeface="Anton"/>
              </a:rPr>
              <a:t>Fill in the Physical Activity Pyramid below.  </a:t>
            </a:r>
            <a:endParaRPr sz="2400">
              <a:solidFill>
                <a:srgbClr val="9900FF"/>
              </a:solidFill>
              <a:latin typeface="Anton"/>
              <a:ea typeface="Anton"/>
              <a:cs typeface="Anton"/>
              <a:sym typeface="Anton"/>
            </a:endParaRPr>
          </a:p>
          <a:p>
            <a:pPr indent="0" lvl="0" marL="2540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9900FF"/>
                </a:solidFill>
                <a:latin typeface="Anton"/>
                <a:ea typeface="Anton"/>
                <a:cs typeface="Anton"/>
                <a:sym typeface="Anton"/>
              </a:rPr>
              <a:t>Make sure to write the level number and name!!</a:t>
            </a:r>
            <a:endParaRPr sz="2400">
              <a:solidFill>
                <a:srgbClr val="9900FF"/>
              </a:solidFill>
              <a:latin typeface="Anton"/>
              <a:ea typeface="Anton"/>
              <a:cs typeface="Anton"/>
              <a:sym typeface="Anton"/>
            </a:endParaRPr>
          </a:p>
          <a:p>
            <a:pPr indent="-177800" lvl="0" marL="254000" rtl="0" algn="l">
              <a:spcBef>
                <a:spcPts val="80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  <p:sp>
        <p:nvSpPr>
          <p:cNvPr id="294" name="Google Shape;294;p56"/>
          <p:cNvSpPr/>
          <p:nvPr/>
        </p:nvSpPr>
        <p:spPr>
          <a:xfrm>
            <a:off x="2311977" y="1589222"/>
            <a:ext cx="4031700" cy="3090300"/>
          </a:xfrm>
          <a:prstGeom prst="triangle">
            <a:avLst>
              <a:gd fmla="val 50000" name="adj"/>
            </a:avLst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5" name="Google Shape;295;p56"/>
          <p:cNvSpPr txBox="1"/>
          <p:nvPr/>
        </p:nvSpPr>
        <p:spPr>
          <a:xfrm>
            <a:off x="3499138" y="2077460"/>
            <a:ext cx="1558500" cy="276900"/>
          </a:xfrm>
          <a:prstGeom prst="rect">
            <a:avLst/>
          </a:prstGeom>
          <a:solidFill>
            <a:srgbClr val="366F6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Sedentary Living</a:t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96" name="Google Shape;296;p56"/>
          <p:cNvCxnSpPr/>
          <p:nvPr/>
        </p:nvCxnSpPr>
        <p:spPr>
          <a:xfrm>
            <a:off x="3548495" y="2660073"/>
            <a:ext cx="1480800" cy="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7" name="Google Shape;297;p56"/>
          <p:cNvCxnSpPr/>
          <p:nvPr/>
        </p:nvCxnSpPr>
        <p:spPr>
          <a:xfrm>
            <a:off x="3190009" y="3314305"/>
            <a:ext cx="2286000" cy="30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8" name="Google Shape;298;p56"/>
          <p:cNvCxnSpPr/>
          <p:nvPr/>
        </p:nvCxnSpPr>
        <p:spPr>
          <a:xfrm>
            <a:off x="2743200" y="3969325"/>
            <a:ext cx="3138000" cy="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9" name="Google Shape;299;p56"/>
          <p:cNvCxnSpPr/>
          <p:nvPr/>
        </p:nvCxnSpPr>
        <p:spPr>
          <a:xfrm>
            <a:off x="4333009" y="2660073"/>
            <a:ext cx="0" cy="1309200"/>
          </a:xfrm>
          <a:prstGeom prst="straightConnector1">
            <a:avLst/>
          </a:prstGeom>
          <a:noFill/>
          <a:ln cap="rnd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0" name="Google Shape;300;p56"/>
          <p:cNvSpPr txBox="1"/>
          <p:nvPr/>
        </p:nvSpPr>
        <p:spPr>
          <a:xfrm>
            <a:off x="3416012" y="2995913"/>
            <a:ext cx="872700" cy="276900"/>
          </a:xfrm>
          <a:prstGeom prst="rect">
            <a:avLst/>
          </a:prstGeom>
          <a:solidFill>
            <a:srgbClr val="366F6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Flexibility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1" name="Google Shape;301;p56"/>
          <p:cNvSpPr txBox="1"/>
          <p:nvPr/>
        </p:nvSpPr>
        <p:spPr>
          <a:xfrm>
            <a:off x="4387562" y="2788163"/>
            <a:ext cx="784500" cy="484500"/>
          </a:xfrm>
          <a:prstGeom prst="rect">
            <a:avLst/>
          </a:prstGeom>
          <a:solidFill>
            <a:srgbClr val="366F6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Muscle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Fitness</a:t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2" name="Google Shape;302;p56"/>
          <p:cNvSpPr txBox="1"/>
          <p:nvPr/>
        </p:nvSpPr>
        <p:spPr>
          <a:xfrm>
            <a:off x="3039341" y="3411221"/>
            <a:ext cx="1239000" cy="484500"/>
          </a:xfrm>
          <a:prstGeom prst="rect">
            <a:avLst/>
          </a:prstGeom>
          <a:solidFill>
            <a:srgbClr val="366F6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Active Sport &amp; Recreation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3" name="Google Shape;303;p56"/>
          <p:cNvSpPr txBox="1"/>
          <p:nvPr/>
        </p:nvSpPr>
        <p:spPr>
          <a:xfrm>
            <a:off x="4448369" y="3399559"/>
            <a:ext cx="911700" cy="484500"/>
          </a:xfrm>
          <a:prstGeom prst="rect">
            <a:avLst/>
          </a:prstGeom>
          <a:solidFill>
            <a:srgbClr val="366F6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Active Aerobics</a:t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4" name="Google Shape;304;p56"/>
          <p:cNvSpPr txBox="1"/>
          <p:nvPr/>
        </p:nvSpPr>
        <p:spPr>
          <a:xfrm>
            <a:off x="3039341" y="4218709"/>
            <a:ext cx="2644500" cy="276900"/>
          </a:xfrm>
          <a:prstGeom prst="rect">
            <a:avLst/>
          </a:prstGeom>
          <a:solidFill>
            <a:srgbClr val="366F6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Lifestyle Physical Activity</a:t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5" name="Google Shape;305;p56"/>
          <p:cNvSpPr txBox="1"/>
          <p:nvPr/>
        </p:nvSpPr>
        <p:spPr>
          <a:xfrm>
            <a:off x="4990234" y="1725719"/>
            <a:ext cx="2992500" cy="27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Level: 4</a:t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Level: 3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   Level: 2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	    Level: 1</a:t>
            </a:r>
            <a:endParaRPr sz="1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INTENSITY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300"/>
              <a:t>HOW HARD YOU PERFORM PHYSICAL ACTIVITY</a:t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TIME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300"/>
              <a:t>HOW LONG YOU DO PHYSICAL ACTIVITY</a:t>
            </a:r>
            <a:endParaRPr sz="2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TYPE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827484" y="1539688"/>
            <a:ext cx="67101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300"/>
              <a:t>THE KIND OF ACTIVITY YOU DO TO BUILD A SPECIFIC PART OF FITNESS</a:t>
            </a:r>
            <a:endParaRPr sz="2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585999" y="1220925"/>
            <a:ext cx="7921800" cy="31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3000"/>
              <a:t>FILL IN THE</a:t>
            </a:r>
            <a:r>
              <a:rPr lang="en" sz="3000">
                <a:latin typeface="Limelight"/>
                <a:ea typeface="Limelight"/>
                <a:cs typeface="Limelight"/>
                <a:sym typeface="Limelight"/>
              </a:rPr>
              <a:t> </a:t>
            </a:r>
            <a:r>
              <a:rPr b="1" lang="en" sz="3000">
                <a:solidFill>
                  <a:srgbClr val="FF00FF"/>
                </a:solidFill>
                <a:latin typeface="Limelight"/>
                <a:ea typeface="Limelight"/>
                <a:cs typeface="Limelight"/>
                <a:sym typeface="Limelight"/>
              </a:rPr>
              <a:t>FITT</a:t>
            </a:r>
            <a:r>
              <a:rPr b="1" lang="en" sz="3000">
                <a:solidFill>
                  <a:srgbClr val="FF00FF"/>
                </a:solidFill>
                <a:latin typeface="Alfa Slab One"/>
                <a:ea typeface="Alfa Slab One"/>
                <a:cs typeface="Alfa Slab One"/>
                <a:sym typeface="Alfa Slab One"/>
              </a:rPr>
              <a:t> </a:t>
            </a:r>
            <a:r>
              <a:rPr lang="en" sz="3000"/>
              <a:t>PRINCIPLES THAT CORRESPONDS TO THE FOLLOWING HEALTH-RELATED FITNESS COMPONENT.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484583" y="339539"/>
            <a:ext cx="7053600" cy="10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Century Gothic"/>
              <a:buNone/>
            </a:pPr>
            <a:r>
              <a:rPr lang="en">
                <a:solidFill>
                  <a:srgbClr val="FF00FF"/>
                </a:solidFill>
              </a:rPr>
              <a:t>CARDIOVASCULAR FITNESS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280115" y="1539688"/>
            <a:ext cx="8345400" cy="31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54000" lvl="0" marL="2540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F: </a:t>
            </a:r>
            <a:r>
              <a:rPr lang="en" sz="2300"/>
              <a:t>3 – 6 DAYS A WEEK</a:t>
            </a:r>
            <a:endParaRPr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I: </a:t>
            </a:r>
            <a:r>
              <a:rPr lang="en" sz="2300"/>
              <a:t>MODERATE TO VIGOROUS ACTIVITY (THRZ)</a:t>
            </a:r>
            <a:endParaRPr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T: </a:t>
            </a:r>
            <a:r>
              <a:rPr lang="en" sz="2300"/>
              <a:t>20 OR MORE MINUTES</a:t>
            </a:r>
            <a:endParaRPr/>
          </a:p>
          <a:p>
            <a:pPr indent="-254000" lvl="0" marL="2540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300">
                <a:solidFill>
                  <a:srgbClr val="9900FF"/>
                </a:solidFill>
              </a:rPr>
              <a:t>T: </a:t>
            </a:r>
            <a:r>
              <a:rPr lang="en" sz="2300"/>
              <a:t>JOGGING, AEROBICS, SWIMMING, DANCING, BIKING</a:t>
            </a:r>
            <a:endParaRPr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